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319" r:id="rId3"/>
    <p:sldId id="318" r:id="rId4"/>
    <p:sldId id="285" r:id="rId5"/>
    <p:sldId id="286" r:id="rId6"/>
    <p:sldId id="257" r:id="rId7"/>
    <p:sldId id="256" r:id="rId8"/>
    <p:sldId id="258" r:id="rId9"/>
    <p:sldId id="259" r:id="rId10"/>
    <p:sldId id="321" r:id="rId11"/>
    <p:sldId id="323" r:id="rId12"/>
    <p:sldId id="322" r:id="rId13"/>
    <p:sldId id="262" r:id="rId14"/>
    <p:sldId id="261" r:id="rId15"/>
    <p:sldId id="264" r:id="rId16"/>
    <p:sldId id="325" r:id="rId17"/>
    <p:sldId id="299" r:id="rId18"/>
    <p:sldId id="300" r:id="rId19"/>
    <p:sldId id="265" r:id="rId20"/>
    <p:sldId id="263" r:id="rId21"/>
    <p:sldId id="266" r:id="rId22"/>
    <p:sldId id="268" r:id="rId23"/>
    <p:sldId id="269" r:id="rId24"/>
    <p:sldId id="270" r:id="rId25"/>
    <p:sldId id="278" r:id="rId26"/>
    <p:sldId id="345" r:id="rId27"/>
    <p:sldId id="346" r:id="rId28"/>
    <p:sldId id="347" r:id="rId29"/>
    <p:sldId id="348" r:id="rId30"/>
    <p:sldId id="349" r:id="rId31"/>
    <p:sldId id="350" r:id="rId32"/>
    <p:sldId id="351" r:id="rId33"/>
    <p:sldId id="271" r:id="rId34"/>
    <p:sldId id="326" r:id="rId35"/>
    <p:sldId id="327" r:id="rId36"/>
    <p:sldId id="328" r:id="rId37"/>
    <p:sldId id="272" r:id="rId38"/>
    <p:sldId id="342" r:id="rId39"/>
    <p:sldId id="343" r:id="rId40"/>
    <p:sldId id="344" r:id="rId41"/>
    <p:sldId id="329" r:id="rId42"/>
    <p:sldId id="357" r:id="rId43"/>
    <p:sldId id="358" r:id="rId44"/>
    <p:sldId id="360" r:id="rId45"/>
    <p:sldId id="275" r:id="rId46"/>
    <p:sldId id="280" r:id="rId47"/>
    <p:sldId id="281" r:id="rId48"/>
    <p:sldId id="289" r:id="rId49"/>
    <p:sldId id="290" r:id="rId50"/>
    <p:sldId id="291" r:id="rId51"/>
    <p:sldId id="283" r:id="rId52"/>
    <p:sldId id="288" r:id="rId53"/>
    <p:sldId id="284" r:id="rId54"/>
    <p:sldId id="292" r:id="rId55"/>
    <p:sldId id="293" r:id="rId56"/>
    <p:sldId id="294" r:id="rId57"/>
    <p:sldId id="305" r:id="rId58"/>
    <p:sldId id="330" r:id="rId59"/>
    <p:sldId id="306" r:id="rId60"/>
    <p:sldId id="314" r:id="rId61"/>
    <p:sldId id="315" r:id="rId62"/>
    <p:sldId id="316" r:id="rId63"/>
    <p:sldId id="317" r:id="rId64"/>
    <p:sldId id="335" r:id="rId65"/>
    <p:sldId id="336" r:id="rId66"/>
    <p:sldId id="337" r:id="rId67"/>
    <p:sldId id="338" r:id="rId68"/>
    <p:sldId id="352" r:id="rId6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7E3"/>
    <a:srgbClr val="DAFBFE"/>
    <a:srgbClr val="D60093"/>
    <a:srgbClr val="FB8D95"/>
    <a:srgbClr val="67E8F9"/>
    <a:srgbClr val="FFFFCC"/>
    <a:srgbClr val="8EFC08"/>
    <a:srgbClr val="FFCCCC"/>
    <a:srgbClr val="FF00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showGuides="1">
      <p:cViewPr varScale="1">
        <p:scale>
          <a:sx n="88" d="100"/>
          <a:sy n="88" d="100"/>
        </p:scale>
        <p:origin x="588" y="9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941A13-55E1-464A-A244-5C84DC945429}" type="doc">
      <dgm:prSet loTypeId="urn:microsoft.com/office/officeart/2005/8/layout/pyramid1" loCatId="pyramid" qsTypeId="urn:microsoft.com/office/officeart/2005/8/quickstyle/simple1" qsCatId="simple" csTypeId="urn:microsoft.com/office/officeart/2005/8/colors/colorful1" csCatId="colorful" phldr="1"/>
      <dgm:spPr/>
    </dgm:pt>
    <dgm:pt modelId="{0B1F6D48-CEF0-4EFD-84DB-8E9D92C69C55}">
      <dgm:prSet phldrT="[Texto]" custT="1"/>
      <dgm:spPr/>
      <dgm:t>
        <a:bodyPr/>
        <a:lstStyle/>
        <a:p>
          <a:r>
            <a:rPr lang="es-MX" sz="2800" dirty="0" smtClean="0"/>
            <a:t>6%</a:t>
          </a:r>
          <a:endParaRPr lang="es-MX" sz="2800" dirty="0"/>
        </a:p>
      </dgm:t>
    </dgm:pt>
    <dgm:pt modelId="{C45711E4-83BF-4A0A-B2C5-D8E6D92CCC5E}" type="parTrans" cxnId="{E77FCA80-F40A-42A9-8A19-C97C55120A70}">
      <dgm:prSet/>
      <dgm:spPr/>
      <dgm:t>
        <a:bodyPr/>
        <a:lstStyle/>
        <a:p>
          <a:endParaRPr lang="es-MX"/>
        </a:p>
      </dgm:t>
    </dgm:pt>
    <dgm:pt modelId="{DE43A5CB-5F57-48F3-87C3-D6518F536C1D}" type="sibTrans" cxnId="{E77FCA80-F40A-42A9-8A19-C97C55120A70}">
      <dgm:prSet/>
      <dgm:spPr/>
      <dgm:t>
        <a:bodyPr/>
        <a:lstStyle/>
        <a:p>
          <a:endParaRPr lang="es-MX"/>
        </a:p>
      </dgm:t>
    </dgm:pt>
    <dgm:pt modelId="{9652B566-A7AC-44EC-8F5B-47F868ED48C2}">
      <dgm:prSet phldrT="[Texto]" custT="1"/>
      <dgm:spPr/>
      <dgm:t>
        <a:bodyPr/>
        <a:lstStyle/>
        <a:p>
          <a:r>
            <a:rPr lang="es-MX" sz="3200" dirty="0" smtClean="0"/>
            <a:t>5%</a:t>
          </a:r>
          <a:endParaRPr lang="es-MX" sz="3200" dirty="0"/>
        </a:p>
      </dgm:t>
    </dgm:pt>
    <dgm:pt modelId="{AFBE261A-F322-4F0B-87F7-0F0AE6B60D8B}" type="parTrans" cxnId="{661A4BA1-0406-4D73-9544-61987C549A9C}">
      <dgm:prSet/>
      <dgm:spPr/>
      <dgm:t>
        <a:bodyPr/>
        <a:lstStyle/>
        <a:p>
          <a:endParaRPr lang="es-MX"/>
        </a:p>
      </dgm:t>
    </dgm:pt>
    <dgm:pt modelId="{582CD169-82F4-4E87-9D27-C876E6557D9B}" type="sibTrans" cxnId="{661A4BA1-0406-4D73-9544-61987C549A9C}">
      <dgm:prSet/>
      <dgm:spPr/>
      <dgm:t>
        <a:bodyPr/>
        <a:lstStyle/>
        <a:p>
          <a:endParaRPr lang="es-MX"/>
        </a:p>
      </dgm:t>
    </dgm:pt>
    <dgm:pt modelId="{AAC30DEE-6C07-4284-BE4A-2480A3648204}">
      <dgm:prSet phldrT="[Texto]" custT="1"/>
      <dgm:spPr/>
      <dgm:t>
        <a:bodyPr/>
        <a:lstStyle/>
        <a:p>
          <a:r>
            <a:rPr lang="es-MX" sz="3200" dirty="0" smtClean="0"/>
            <a:t>3%</a:t>
          </a:r>
        </a:p>
      </dgm:t>
    </dgm:pt>
    <dgm:pt modelId="{5F36A46C-C4B3-4115-A7C2-C4628E56C858}" type="parTrans" cxnId="{EE18B50B-A7B4-4DB4-A352-7DB822D3926D}">
      <dgm:prSet/>
      <dgm:spPr/>
      <dgm:t>
        <a:bodyPr/>
        <a:lstStyle/>
        <a:p>
          <a:endParaRPr lang="es-MX"/>
        </a:p>
      </dgm:t>
    </dgm:pt>
    <dgm:pt modelId="{8BEFF038-BD67-401A-A4C9-D19FF3DED27A}" type="sibTrans" cxnId="{EE18B50B-A7B4-4DB4-A352-7DB822D3926D}">
      <dgm:prSet/>
      <dgm:spPr/>
      <dgm:t>
        <a:bodyPr/>
        <a:lstStyle/>
        <a:p>
          <a:endParaRPr lang="es-MX"/>
        </a:p>
      </dgm:t>
    </dgm:pt>
    <dgm:pt modelId="{A5C1616E-D178-4B22-B3E4-3509FFEAC3F9}">
      <dgm:prSet custT="1"/>
      <dgm:spPr/>
      <dgm:t>
        <a:bodyPr/>
        <a:lstStyle/>
        <a:p>
          <a:r>
            <a:rPr lang="es-MX" sz="3200" dirty="0" smtClean="0"/>
            <a:t>2.5%</a:t>
          </a:r>
          <a:endParaRPr lang="es-MX" sz="3200" dirty="0"/>
        </a:p>
      </dgm:t>
    </dgm:pt>
    <dgm:pt modelId="{36CF2487-F033-4700-805B-04AC46639298}" type="parTrans" cxnId="{422F6022-4279-4146-8D02-196390E77B35}">
      <dgm:prSet/>
      <dgm:spPr/>
      <dgm:t>
        <a:bodyPr/>
        <a:lstStyle/>
        <a:p>
          <a:endParaRPr lang="es-MX"/>
        </a:p>
      </dgm:t>
    </dgm:pt>
    <dgm:pt modelId="{41AC0AA5-4BBD-465E-9F76-1F3CDC12FBB3}" type="sibTrans" cxnId="{422F6022-4279-4146-8D02-196390E77B35}">
      <dgm:prSet/>
      <dgm:spPr/>
      <dgm:t>
        <a:bodyPr/>
        <a:lstStyle/>
        <a:p>
          <a:endParaRPr lang="es-MX"/>
        </a:p>
      </dgm:t>
    </dgm:pt>
    <dgm:pt modelId="{5EBEEB07-C1C1-490A-857B-624EC4AC4182}">
      <dgm:prSet custT="1"/>
      <dgm:spPr/>
      <dgm:t>
        <a:bodyPr/>
        <a:lstStyle/>
        <a:p>
          <a:r>
            <a:rPr lang="es-MX" sz="3200" dirty="0" smtClean="0"/>
            <a:t>2%</a:t>
          </a:r>
          <a:endParaRPr lang="es-MX" sz="3200" dirty="0"/>
        </a:p>
      </dgm:t>
    </dgm:pt>
    <dgm:pt modelId="{3E0F1708-4868-4997-939B-C3BF8AB1A17A}" type="parTrans" cxnId="{B0FE8383-51AD-434D-8DB2-98B31930503A}">
      <dgm:prSet/>
      <dgm:spPr/>
      <dgm:t>
        <a:bodyPr/>
        <a:lstStyle/>
        <a:p>
          <a:endParaRPr lang="es-MX"/>
        </a:p>
      </dgm:t>
    </dgm:pt>
    <dgm:pt modelId="{3FC763B9-D91D-4D10-AF1F-5D2A2C426F19}" type="sibTrans" cxnId="{B0FE8383-51AD-434D-8DB2-98B31930503A}">
      <dgm:prSet/>
      <dgm:spPr/>
      <dgm:t>
        <a:bodyPr/>
        <a:lstStyle/>
        <a:p>
          <a:endParaRPr lang="es-MX"/>
        </a:p>
      </dgm:t>
    </dgm:pt>
    <dgm:pt modelId="{0E97F649-086F-4EAD-98D4-10F0EDCA4ABF}">
      <dgm:prSet custT="1"/>
      <dgm:spPr/>
      <dgm:t>
        <a:bodyPr/>
        <a:lstStyle/>
        <a:p>
          <a:r>
            <a:rPr lang="es-MX" sz="3200" dirty="0" smtClean="0"/>
            <a:t>1.5%</a:t>
          </a:r>
          <a:endParaRPr lang="es-MX" sz="3200" dirty="0"/>
        </a:p>
      </dgm:t>
    </dgm:pt>
    <dgm:pt modelId="{6F8BB9A3-7E9B-4634-9B14-5EC0E802B751}" type="parTrans" cxnId="{88AF5223-F380-48AC-8FF6-CA401DE6B84D}">
      <dgm:prSet/>
      <dgm:spPr/>
      <dgm:t>
        <a:bodyPr/>
        <a:lstStyle/>
        <a:p>
          <a:endParaRPr lang="es-MX"/>
        </a:p>
      </dgm:t>
    </dgm:pt>
    <dgm:pt modelId="{A4307935-ACCA-45BC-9B3F-1231394944E8}" type="sibTrans" cxnId="{88AF5223-F380-48AC-8FF6-CA401DE6B84D}">
      <dgm:prSet/>
      <dgm:spPr/>
      <dgm:t>
        <a:bodyPr/>
        <a:lstStyle/>
        <a:p>
          <a:endParaRPr lang="es-MX"/>
        </a:p>
      </dgm:t>
    </dgm:pt>
    <dgm:pt modelId="{4FED7538-1566-41CC-9D2D-D450460E8791}">
      <dgm:prSet custT="1"/>
      <dgm:spPr/>
      <dgm:t>
        <a:bodyPr/>
        <a:lstStyle/>
        <a:p>
          <a:r>
            <a:rPr lang="es-MX" sz="3200" dirty="0" smtClean="0"/>
            <a:t>1%</a:t>
          </a:r>
          <a:endParaRPr lang="es-MX" sz="3200" dirty="0"/>
        </a:p>
      </dgm:t>
    </dgm:pt>
    <dgm:pt modelId="{E103B818-991E-4D59-8B34-214C3BEA9C92}" type="parTrans" cxnId="{B5774976-AD46-4062-9108-338F2249CE51}">
      <dgm:prSet/>
      <dgm:spPr/>
      <dgm:t>
        <a:bodyPr/>
        <a:lstStyle/>
        <a:p>
          <a:endParaRPr lang="es-MX"/>
        </a:p>
      </dgm:t>
    </dgm:pt>
    <dgm:pt modelId="{44C3A31C-56F0-4DDE-9C7F-C9846B917F7E}" type="sibTrans" cxnId="{B5774976-AD46-4062-9108-338F2249CE51}">
      <dgm:prSet/>
      <dgm:spPr/>
      <dgm:t>
        <a:bodyPr/>
        <a:lstStyle/>
        <a:p>
          <a:endParaRPr lang="es-MX"/>
        </a:p>
      </dgm:t>
    </dgm:pt>
    <dgm:pt modelId="{D3A134CA-6AE1-48F1-97C1-8501777893AD}" type="pres">
      <dgm:prSet presAssocID="{DB941A13-55E1-464A-A244-5C84DC945429}" presName="Name0" presStyleCnt="0">
        <dgm:presLayoutVars>
          <dgm:dir/>
          <dgm:animLvl val="lvl"/>
          <dgm:resizeHandles val="exact"/>
        </dgm:presLayoutVars>
      </dgm:prSet>
      <dgm:spPr/>
    </dgm:pt>
    <dgm:pt modelId="{4E625327-3310-4D80-AD2C-447C613BE320}" type="pres">
      <dgm:prSet presAssocID="{0B1F6D48-CEF0-4EFD-84DB-8E9D92C69C55}" presName="Name8" presStyleCnt="0"/>
      <dgm:spPr/>
    </dgm:pt>
    <dgm:pt modelId="{42628952-267F-47C9-8FF3-60515E14FAAB}" type="pres">
      <dgm:prSet presAssocID="{0B1F6D48-CEF0-4EFD-84DB-8E9D92C69C55}" presName="level" presStyleLbl="node1" presStyleIdx="0" presStyleCnt="7">
        <dgm:presLayoutVars>
          <dgm:chMax val="1"/>
          <dgm:bulletEnabled val="1"/>
        </dgm:presLayoutVars>
      </dgm:prSet>
      <dgm:spPr/>
      <dgm:t>
        <a:bodyPr/>
        <a:lstStyle/>
        <a:p>
          <a:endParaRPr lang="es-MX"/>
        </a:p>
      </dgm:t>
    </dgm:pt>
    <dgm:pt modelId="{18C8A979-D555-4628-8934-2BF7F84E2552}" type="pres">
      <dgm:prSet presAssocID="{0B1F6D48-CEF0-4EFD-84DB-8E9D92C69C55}" presName="levelTx" presStyleLbl="revTx" presStyleIdx="0" presStyleCnt="0">
        <dgm:presLayoutVars>
          <dgm:chMax val="1"/>
          <dgm:bulletEnabled val="1"/>
        </dgm:presLayoutVars>
      </dgm:prSet>
      <dgm:spPr/>
      <dgm:t>
        <a:bodyPr/>
        <a:lstStyle/>
        <a:p>
          <a:endParaRPr lang="es-MX"/>
        </a:p>
      </dgm:t>
    </dgm:pt>
    <dgm:pt modelId="{38B51CA8-6402-4EF8-BF1E-BCF0B125F0BD}" type="pres">
      <dgm:prSet presAssocID="{9652B566-A7AC-44EC-8F5B-47F868ED48C2}" presName="Name8" presStyleCnt="0"/>
      <dgm:spPr/>
    </dgm:pt>
    <dgm:pt modelId="{E3931EB6-7037-4348-B2AD-CE0393C4ECE5}" type="pres">
      <dgm:prSet presAssocID="{9652B566-A7AC-44EC-8F5B-47F868ED48C2}" presName="level" presStyleLbl="node1" presStyleIdx="1" presStyleCnt="7">
        <dgm:presLayoutVars>
          <dgm:chMax val="1"/>
          <dgm:bulletEnabled val="1"/>
        </dgm:presLayoutVars>
      </dgm:prSet>
      <dgm:spPr/>
      <dgm:t>
        <a:bodyPr/>
        <a:lstStyle/>
        <a:p>
          <a:endParaRPr lang="es-MX"/>
        </a:p>
      </dgm:t>
    </dgm:pt>
    <dgm:pt modelId="{C4E36E57-A745-427B-B8D7-0E921E43EAD3}" type="pres">
      <dgm:prSet presAssocID="{9652B566-A7AC-44EC-8F5B-47F868ED48C2}" presName="levelTx" presStyleLbl="revTx" presStyleIdx="0" presStyleCnt="0">
        <dgm:presLayoutVars>
          <dgm:chMax val="1"/>
          <dgm:bulletEnabled val="1"/>
        </dgm:presLayoutVars>
      </dgm:prSet>
      <dgm:spPr/>
      <dgm:t>
        <a:bodyPr/>
        <a:lstStyle/>
        <a:p>
          <a:endParaRPr lang="es-MX"/>
        </a:p>
      </dgm:t>
    </dgm:pt>
    <dgm:pt modelId="{336259C8-463E-4CB3-BEDE-B76A18871AE7}" type="pres">
      <dgm:prSet presAssocID="{AAC30DEE-6C07-4284-BE4A-2480A3648204}" presName="Name8" presStyleCnt="0"/>
      <dgm:spPr/>
    </dgm:pt>
    <dgm:pt modelId="{AD1BAE21-1DB0-4131-ACC2-58DDB11121E5}" type="pres">
      <dgm:prSet presAssocID="{AAC30DEE-6C07-4284-BE4A-2480A3648204}" presName="level" presStyleLbl="node1" presStyleIdx="2" presStyleCnt="7">
        <dgm:presLayoutVars>
          <dgm:chMax val="1"/>
          <dgm:bulletEnabled val="1"/>
        </dgm:presLayoutVars>
      </dgm:prSet>
      <dgm:spPr/>
      <dgm:t>
        <a:bodyPr/>
        <a:lstStyle/>
        <a:p>
          <a:endParaRPr lang="es-MX"/>
        </a:p>
      </dgm:t>
    </dgm:pt>
    <dgm:pt modelId="{04F15171-0630-4F98-925E-0697BE82EA70}" type="pres">
      <dgm:prSet presAssocID="{AAC30DEE-6C07-4284-BE4A-2480A3648204}" presName="levelTx" presStyleLbl="revTx" presStyleIdx="0" presStyleCnt="0">
        <dgm:presLayoutVars>
          <dgm:chMax val="1"/>
          <dgm:bulletEnabled val="1"/>
        </dgm:presLayoutVars>
      </dgm:prSet>
      <dgm:spPr/>
      <dgm:t>
        <a:bodyPr/>
        <a:lstStyle/>
        <a:p>
          <a:endParaRPr lang="es-MX"/>
        </a:p>
      </dgm:t>
    </dgm:pt>
    <dgm:pt modelId="{E1A4F64B-D4A1-4B89-BE5D-DB8DFCB72AEB}" type="pres">
      <dgm:prSet presAssocID="{A5C1616E-D178-4B22-B3E4-3509FFEAC3F9}" presName="Name8" presStyleCnt="0"/>
      <dgm:spPr/>
    </dgm:pt>
    <dgm:pt modelId="{D9C29DC1-3DF0-4E18-A3ED-FA13AC75C0D1}" type="pres">
      <dgm:prSet presAssocID="{A5C1616E-D178-4B22-B3E4-3509FFEAC3F9}" presName="level" presStyleLbl="node1" presStyleIdx="3" presStyleCnt="7">
        <dgm:presLayoutVars>
          <dgm:chMax val="1"/>
          <dgm:bulletEnabled val="1"/>
        </dgm:presLayoutVars>
      </dgm:prSet>
      <dgm:spPr/>
      <dgm:t>
        <a:bodyPr/>
        <a:lstStyle/>
        <a:p>
          <a:endParaRPr lang="es-MX"/>
        </a:p>
      </dgm:t>
    </dgm:pt>
    <dgm:pt modelId="{8B75373C-3E08-4DD6-948C-0D13185B8866}" type="pres">
      <dgm:prSet presAssocID="{A5C1616E-D178-4B22-B3E4-3509FFEAC3F9}" presName="levelTx" presStyleLbl="revTx" presStyleIdx="0" presStyleCnt="0">
        <dgm:presLayoutVars>
          <dgm:chMax val="1"/>
          <dgm:bulletEnabled val="1"/>
        </dgm:presLayoutVars>
      </dgm:prSet>
      <dgm:spPr/>
      <dgm:t>
        <a:bodyPr/>
        <a:lstStyle/>
        <a:p>
          <a:endParaRPr lang="es-MX"/>
        </a:p>
      </dgm:t>
    </dgm:pt>
    <dgm:pt modelId="{C3F5A56F-25AF-4EB8-AB74-F6ACCE4D2CC9}" type="pres">
      <dgm:prSet presAssocID="{5EBEEB07-C1C1-490A-857B-624EC4AC4182}" presName="Name8" presStyleCnt="0"/>
      <dgm:spPr/>
    </dgm:pt>
    <dgm:pt modelId="{0DDFC8E3-66EF-4997-B8A9-E3E13F25539C}" type="pres">
      <dgm:prSet presAssocID="{5EBEEB07-C1C1-490A-857B-624EC4AC4182}" presName="level" presStyleLbl="node1" presStyleIdx="4" presStyleCnt="7" custLinFactNeighborX="-384" custLinFactNeighborY="2406">
        <dgm:presLayoutVars>
          <dgm:chMax val="1"/>
          <dgm:bulletEnabled val="1"/>
        </dgm:presLayoutVars>
      </dgm:prSet>
      <dgm:spPr/>
      <dgm:t>
        <a:bodyPr/>
        <a:lstStyle/>
        <a:p>
          <a:endParaRPr lang="es-MX"/>
        </a:p>
      </dgm:t>
    </dgm:pt>
    <dgm:pt modelId="{3102D29C-1D4C-4B5A-8728-0B128D311BFC}" type="pres">
      <dgm:prSet presAssocID="{5EBEEB07-C1C1-490A-857B-624EC4AC4182}" presName="levelTx" presStyleLbl="revTx" presStyleIdx="0" presStyleCnt="0">
        <dgm:presLayoutVars>
          <dgm:chMax val="1"/>
          <dgm:bulletEnabled val="1"/>
        </dgm:presLayoutVars>
      </dgm:prSet>
      <dgm:spPr/>
      <dgm:t>
        <a:bodyPr/>
        <a:lstStyle/>
        <a:p>
          <a:endParaRPr lang="es-MX"/>
        </a:p>
      </dgm:t>
    </dgm:pt>
    <dgm:pt modelId="{7094EC40-7B60-488D-9054-94BF53735818}" type="pres">
      <dgm:prSet presAssocID="{0E97F649-086F-4EAD-98D4-10F0EDCA4ABF}" presName="Name8" presStyleCnt="0"/>
      <dgm:spPr/>
    </dgm:pt>
    <dgm:pt modelId="{5B9C1A94-9EC6-4C04-AC60-3BE35F6B4713}" type="pres">
      <dgm:prSet presAssocID="{0E97F649-086F-4EAD-98D4-10F0EDCA4ABF}" presName="level" presStyleLbl="node1" presStyleIdx="5" presStyleCnt="7">
        <dgm:presLayoutVars>
          <dgm:chMax val="1"/>
          <dgm:bulletEnabled val="1"/>
        </dgm:presLayoutVars>
      </dgm:prSet>
      <dgm:spPr/>
      <dgm:t>
        <a:bodyPr/>
        <a:lstStyle/>
        <a:p>
          <a:endParaRPr lang="es-MX"/>
        </a:p>
      </dgm:t>
    </dgm:pt>
    <dgm:pt modelId="{19696D13-EE47-4E43-BD03-F270421790FF}" type="pres">
      <dgm:prSet presAssocID="{0E97F649-086F-4EAD-98D4-10F0EDCA4ABF}" presName="levelTx" presStyleLbl="revTx" presStyleIdx="0" presStyleCnt="0">
        <dgm:presLayoutVars>
          <dgm:chMax val="1"/>
          <dgm:bulletEnabled val="1"/>
        </dgm:presLayoutVars>
      </dgm:prSet>
      <dgm:spPr/>
      <dgm:t>
        <a:bodyPr/>
        <a:lstStyle/>
        <a:p>
          <a:endParaRPr lang="es-MX"/>
        </a:p>
      </dgm:t>
    </dgm:pt>
    <dgm:pt modelId="{59A2BBBF-05F0-4721-ACEE-7B2C44716474}" type="pres">
      <dgm:prSet presAssocID="{4FED7538-1566-41CC-9D2D-D450460E8791}" presName="Name8" presStyleCnt="0"/>
      <dgm:spPr/>
    </dgm:pt>
    <dgm:pt modelId="{D0E11EA3-1006-41BD-9B8C-2AA395934562}" type="pres">
      <dgm:prSet presAssocID="{4FED7538-1566-41CC-9D2D-D450460E8791}" presName="level" presStyleLbl="node1" presStyleIdx="6" presStyleCnt="7">
        <dgm:presLayoutVars>
          <dgm:chMax val="1"/>
          <dgm:bulletEnabled val="1"/>
        </dgm:presLayoutVars>
      </dgm:prSet>
      <dgm:spPr/>
      <dgm:t>
        <a:bodyPr/>
        <a:lstStyle/>
        <a:p>
          <a:endParaRPr lang="es-MX"/>
        </a:p>
      </dgm:t>
    </dgm:pt>
    <dgm:pt modelId="{9A51FBD0-2DC5-40D4-A4BF-F61F9984F91B}" type="pres">
      <dgm:prSet presAssocID="{4FED7538-1566-41CC-9D2D-D450460E8791}" presName="levelTx" presStyleLbl="revTx" presStyleIdx="0" presStyleCnt="0">
        <dgm:presLayoutVars>
          <dgm:chMax val="1"/>
          <dgm:bulletEnabled val="1"/>
        </dgm:presLayoutVars>
      </dgm:prSet>
      <dgm:spPr/>
      <dgm:t>
        <a:bodyPr/>
        <a:lstStyle/>
        <a:p>
          <a:endParaRPr lang="es-MX"/>
        </a:p>
      </dgm:t>
    </dgm:pt>
  </dgm:ptLst>
  <dgm:cxnLst>
    <dgm:cxn modelId="{6C714B84-4CAA-4EBD-AF4F-367DD1868C69}" type="presOf" srcId="{9652B566-A7AC-44EC-8F5B-47F868ED48C2}" destId="{C4E36E57-A745-427B-B8D7-0E921E43EAD3}" srcOrd="1" destOrd="0" presId="urn:microsoft.com/office/officeart/2005/8/layout/pyramid1"/>
    <dgm:cxn modelId="{04F48693-F916-41F7-97F4-B3F706E20C8C}" type="presOf" srcId="{DB941A13-55E1-464A-A244-5C84DC945429}" destId="{D3A134CA-6AE1-48F1-97C1-8501777893AD}" srcOrd="0" destOrd="0" presId="urn:microsoft.com/office/officeart/2005/8/layout/pyramid1"/>
    <dgm:cxn modelId="{2AD0B252-B67E-4DE8-A9D3-A5B4744D65FB}" type="presOf" srcId="{0B1F6D48-CEF0-4EFD-84DB-8E9D92C69C55}" destId="{18C8A979-D555-4628-8934-2BF7F84E2552}" srcOrd="1" destOrd="0" presId="urn:microsoft.com/office/officeart/2005/8/layout/pyramid1"/>
    <dgm:cxn modelId="{81CC00B6-9081-49CD-B77E-16E163DE6CE8}" type="presOf" srcId="{A5C1616E-D178-4B22-B3E4-3509FFEAC3F9}" destId="{D9C29DC1-3DF0-4E18-A3ED-FA13AC75C0D1}" srcOrd="0" destOrd="0" presId="urn:microsoft.com/office/officeart/2005/8/layout/pyramid1"/>
    <dgm:cxn modelId="{08F792C3-5F02-4AC0-BB18-AA8CF26C73FE}" type="presOf" srcId="{AAC30DEE-6C07-4284-BE4A-2480A3648204}" destId="{04F15171-0630-4F98-925E-0697BE82EA70}" srcOrd="1" destOrd="0" presId="urn:microsoft.com/office/officeart/2005/8/layout/pyramid1"/>
    <dgm:cxn modelId="{F8A411D3-7566-432D-B865-9A6BBC5254C9}" type="presOf" srcId="{5EBEEB07-C1C1-490A-857B-624EC4AC4182}" destId="{0DDFC8E3-66EF-4997-B8A9-E3E13F25539C}" srcOrd="0" destOrd="0" presId="urn:microsoft.com/office/officeart/2005/8/layout/pyramid1"/>
    <dgm:cxn modelId="{010B3FE8-C5D8-43C9-AA16-255BDA7FE56F}" type="presOf" srcId="{A5C1616E-D178-4B22-B3E4-3509FFEAC3F9}" destId="{8B75373C-3E08-4DD6-948C-0D13185B8866}" srcOrd="1" destOrd="0" presId="urn:microsoft.com/office/officeart/2005/8/layout/pyramid1"/>
    <dgm:cxn modelId="{2D613C14-29AF-4C24-87C5-3C0CA6F9CCCD}" type="presOf" srcId="{4FED7538-1566-41CC-9D2D-D450460E8791}" destId="{9A51FBD0-2DC5-40D4-A4BF-F61F9984F91B}" srcOrd="1" destOrd="0" presId="urn:microsoft.com/office/officeart/2005/8/layout/pyramid1"/>
    <dgm:cxn modelId="{94F25895-2704-400D-8ED5-91280C8C276B}" type="presOf" srcId="{0E97F649-086F-4EAD-98D4-10F0EDCA4ABF}" destId="{5B9C1A94-9EC6-4C04-AC60-3BE35F6B4713}" srcOrd="0" destOrd="0" presId="urn:microsoft.com/office/officeart/2005/8/layout/pyramid1"/>
    <dgm:cxn modelId="{888C29F0-2218-4B14-848D-9DAF115628D3}" type="presOf" srcId="{4FED7538-1566-41CC-9D2D-D450460E8791}" destId="{D0E11EA3-1006-41BD-9B8C-2AA395934562}" srcOrd="0" destOrd="0" presId="urn:microsoft.com/office/officeart/2005/8/layout/pyramid1"/>
    <dgm:cxn modelId="{E77FCA80-F40A-42A9-8A19-C97C55120A70}" srcId="{DB941A13-55E1-464A-A244-5C84DC945429}" destId="{0B1F6D48-CEF0-4EFD-84DB-8E9D92C69C55}" srcOrd="0" destOrd="0" parTransId="{C45711E4-83BF-4A0A-B2C5-D8E6D92CCC5E}" sibTransId="{DE43A5CB-5F57-48F3-87C3-D6518F536C1D}"/>
    <dgm:cxn modelId="{422F6022-4279-4146-8D02-196390E77B35}" srcId="{DB941A13-55E1-464A-A244-5C84DC945429}" destId="{A5C1616E-D178-4B22-B3E4-3509FFEAC3F9}" srcOrd="3" destOrd="0" parTransId="{36CF2487-F033-4700-805B-04AC46639298}" sibTransId="{41AC0AA5-4BBD-465E-9F76-1F3CDC12FBB3}"/>
    <dgm:cxn modelId="{8EC80873-25C8-4F77-B205-626ECAC9B341}" type="presOf" srcId="{AAC30DEE-6C07-4284-BE4A-2480A3648204}" destId="{AD1BAE21-1DB0-4131-ACC2-58DDB11121E5}" srcOrd="0" destOrd="0" presId="urn:microsoft.com/office/officeart/2005/8/layout/pyramid1"/>
    <dgm:cxn modelId="{33F213BE-A9D6-4CFA-BA73-4D14F36F4229}" type="presOf" srcId="{9652B566-A7AC-44EC-8F5B-47F868ED48C2}" destId="{E3931EB6-7037-4348-B2AD-CE0393C4ECE5}" srcOrd="0" destOrd="0" presId="urn:microsoft.com/office/officeart/2005/8/layout/pyramid1"/>
    <dgm:cxn modelId="{661A4BA1-0406-4D73-9544-61987C549A9C}" srcId="{DB941A13-55E1-464A-A244-5C84DC945429}" destId="{9652B566-A7AC-44EC-8F5B-47F868ED48C2}" srcOrd="1" destOrd="0" parTransId="{AFBE261A-F322-4F0B-87F7-0F0AE6B60D8B}" sibTransId="{582CD169-82F4-4E87-9D27-C876E6557D9B}"/>
    <dgm:cxn modelId="{B5774976-AD46-4062-9108-338F2249CE51}" srcId="{DB941A13-55E1-464A-A244-5C84DC945429}" destId="{4FED7538-1566-41CC-9D2D-D450460E8791}" srcOrd="6" destOrd="0" parTransId="{E103B818-991E-4D59-8B34-214C3BEA9C92}" sibTransId="{44C3A31C-56F0-4DDE-9C7F-C9846B917F7E}"/>
    <dgm:cxn modelId="{A11E2649-64AD-494A-B22F-C00EDC4C6FC2}" type="presOf" srcId="{0E97F649-086F-4EAD-98D4-10F0EDCA4ABF}" destId="{19696D13-EE47-4E43-BD03-F270421790FF}" srcOrd="1" destOrd="0" presId="urn:microsoft.com/office/officeart/2005/8/layout/pyramid1"/>
    <dgm:cxn modelId="{EE18B50B-A7B4-4DB4-A352-7DB822D3926D}" srcId="{DB941A13-55E1-464A-A244-5C84DC945429}" destId="{AAC30DEE-6C07-4284-BE4A-2480A3648204}" srcOrd="2" destOrd="0" parTransId="{5F36A46C-C4B3-4115-A7C2-C4628E56C858}" sibTransId="{8BEFF038-BD67-401A-A4C9-D19FF3DED27A}"/>
    <dgm:cxn modelId="{6D8BDAB8-31F1-4709-8CEB-AD40DD7D34AD}" type="presOf" srcId="{5EBEEB07-C1C1-490A-857B-624EC4AC4182}" destId="{3102D29C-1D4C-4B5A-8728-0B128D311BFC}" srcOrd="1" destOrd="0" presId="urn:microsoft.com/office/officeart/2005/8/layout/pyramid1"/>
    <dgm:cxn modelId="{B0FE8383-51AD-434D-8DB2-98B31930503A}" srcId="{DB941A13-55E1-464A-A244-5C84DC945429}" destId="{5EBEEB07-C1C1-490A-857B-624EC4AC4182}" srcOrd="4" destOrd="0" parTransId="{3E0F1708-4868-4997-939B-C3BF8AB1A17A}" sibTransId="{3FC763B9-D91D-4D10-AF1F-5D2A2C426F19}"/>
    <dgm:cxn modelId="{A0B9064B-23A3-4DAA-9897-155F6E5939BF}" type="presOf" srcId="{0B1F6D48-CEF0-4EFD-84DB-8E9D92C69C55}" destId="{42628952-267F-47C9-8FF3-60515E14FAAB}" srcOrd="0" destOrd="0" presId="urn:microsoft.com/office/officeart/2005/8/layout/pyramid1"/>
    <dgm:cxn modelId="{88AF5223-F380-48AC-8FF6-CA401DE6B84D}" srcId="{DB941A13-55E1-464A-A244-5C84DC945429}" destId="{0E97F649-086F-4EAD-98D4-10F0EDCA4ABF}" srcOrd="5" destOrd="0" parTransId="{6F8BB9A3-7E9B-4634-9B14-5EC0E802B751}" sibTransId="{A4307935-ACCA-45BC-9B3F-1231394944E8}"/>
    <dgm:cxn modelId="{360F13C9-F59C-4968-B2BF-6B4086BFC006}" type="presParOf" srcId="{D3A134CA-6AE1-48F1-97C1-8501777893AD}" destId="{4E625327-3310-4D80-AD2C-447C613BE320}" srcOrd="0" destOrd="0" presId="urn:microsoft.com/office/officeart/2005/8/layout/pyramid1"/>
    <dgm:cxn modelId="{B54A8129-CDCE-41BB-A532-3BCBA69E066D}" type="presParOf" srcId="{4E625327-3310-4D80-AD2C-447C613BE320}" destId="{42628952-267F-47C9-8FF3-60515E14FAAB}" srcOrd="0" destOrd="0" presId="urn:microsoft.com/office/officeart/2005/8/layout/pyramid1"/>
    <dgm:cxn modelId="{DDF4F2BD-F1F1-48C3-906C-A78698E55C4E}" type="presParOf" srcId="{4E625327-3310-4D80-AD2C-447C613BE320}" destId="{18C8A979-D555-4628-8934-2BF7F84E2552}" srcOrd="1" destOrd="0" presId="urn:microsoft.com/office/officeart/2005/8/layout/pyramid1"/>
    <dgm:cxn modelId="{D15D0878-27FA-4C7C-A99E-936F8D2CBC4A}" type="presParOf" srcId="{D3A134CA-6AE1-48F1-97C1-8501777893AD}" destId="{38B51CA8-6402-4EF8-BF1E-BCF0B125F0BD}" srcOrd="1" destOrd="0" presId="urn:microsoft.com/office/officeart/2005/8/layout/pyramid1"/>
    <dgm:cxn modelId="{F497EFFC-73B6-489E-A232-80564903FD4F}" type="presParOf" srcId="{38B51CA8-6402-4EF8-BF1E-BCF0B125F0BD}" destId="{E3931EB6-7037-4348-B2AD-CE0393C4ECE5}" srcOrd="0" destOrd="0" presId="urn:microsoft.com/office/officeart/2005/8/layout/pyramid1"/>
    <dgm:cxn modelId="{5FC10AC5-23BF-4588-9676-979A656006AC}" type="presParOf" srcId="{38B51CA8-6402-4EF8-BF1E-BCF0B125F0BD}" destId="{C4E36E57-A745-427B-B8D7-0E921E43EAD3}" srcOrd="1" destOrd="0" presId="urn:microsoft.com/office/officeart/2005/8/layout/pyramid1"/>
    <dgm:cxn modelId="{85ABE90E-F0B8-4EC4-AE63-796161C13807}" type="presParOf" srcId="{D3A134CA-6AE1-48F1-97C1-8501777893AD}" destId="{336259C8-463E-4CB3-BEDE-B76A18871AE7}" srcOrd="2" destOrd="0" presId="urn:microsoft.com/office/officeart/2005/8/layout/pyramid1"/>
    <dgm:cxn modelId="{493DD5F5-74FA-4923-A126-B7DD508CED98}" type="presParOf" srcId="{336259C8-463E-4CB3-BEDE-B76A18871AE7}" destId="{AD1BAE21-1DB0-4131-ACC2-58DDB11121E5}" srcOrd="0" destOrd="0" presId="urn:microsoft.com/office/officeart/2005/8/layout/pyramid1"/>
    <dgm:cxn modelId="{2C62C6B5-C33E-47AC-B4DC-F2BE25ED1B1F}" type="presParOf" srcId="{336259C8-463E-4CB3-BEDE-B76A18871AE7}" destId="{04F15171-0630-4F98-925E-0697BE82EA70}" srcOrd="1" destOrd="0" presId="urn:microsoft.com/office/officeart/2005/8/layout/pyramid1"/>
    <dgm:cxn modelId="{111940F2-69A7-4854-94B1-5BA114992A1A}" type="presParOf" srcId="{D3A134CA-6AE1-48F1-97C1-8501777893AD}" destId="{E1A4F64B-D4A1-4B89-BE5D-DB8DFCB72AEB}" srcOrd="3" destOrd="0" presId="urn:microsoft.com/office/officeart/2005/8/layout/pyramid1"/>
    <dgm:cxn modelId="{2A4A1E62-A7E1-4C01-9669-BA2E331F9BED}" type="presParOf" srcId="{E1A4F64B-D4A1-4B89-BE5D-DB8DFCB72AEB}" destId="{D9C29DC1-3DF0-4E18-A3ED-FA13AC75C0D1}" srcOrd="0" destOrd="0" presId="urn:microsoft.com/office/officeart/2005/8/layout/pyramid1"/>
    <dgm:cxn modelId="{34D77FD7-5B96-4C29-AA4F-8AC71E71F31C}" type="presParOf" srcId="{E1A4F64B-D4A1-4B89-BE5D-DB8DFCB72AEB}" destId="{8B75373C-3E08-4DD6-948C-0D13185B8866}" srcOrd="1" destOrd="0" presId="urn:microsoft.com/office/officeart/2005/8/layout/pyramid1"/>
    <dgm:cxn modelId="{A00F3BAE-CBC6-4FF3-AF4A-6D2B4E6FBE36}" type="presParOf" srcId="{D3A134CA-6AE1-48F1-97C1-8501777893AD}" destId="{C3F5A56F-25AF-4EB8-AB74-F6ACCE4D2CC9}" srcOrd="4" destOrd="0" presId="urn:microsoft.com/office/officeart/2005/8/layout/pyramid1"/>
    <dgm:cxn modelId="{F2256754-B940-4838-B509-B513A9ABBD85}" type="presParOf" srcId="{C3F5A56F-25AF-4EB8-AB74-F6ACCE4D2CC9}" destId="{0DDFC8E3-66EF-4997-B8A9-E3E13F25539C}" srcOrd="0" destOrd="0" presId="urn:microsoft.com/office/officeart/2005/8/layout/pyramid1"/>
    <dgm:cxn modelId="{68291423-9D81-489C-9C4B-6B9BF3D39DA9}" type="presParOf" srcId="{C3F5A56F-25AF-4EB8-AB74-F6ACCE4D2CC9}" destId="{3102D29C-1D4C-4B5A-8728-0B128D311BFC}" srcOrd="1" destOrd="0" presId="urn:microsoft.com/office/officeart/2005/8/layout/pyramid1"/>
    <dgm:cxn modelId="{04447D54-508B-4B15-A46B-F43C91879C0F}" type="presParOf" srcId="{D3A134CA-6AE1-48F1-97C1-8501777893AD}" destId="{7094EC40-7B60-488D-9054-94BF53735818}" srcOrd="5" destOrd="0" presId="urn:microsoft.com/office/officeart/2005/8/layout/pyramid1"/>
    <dgm:cxn modelId="{E08E96EB-3273-4D81-AF3F-23BFC3CB7E64}" type="presParOf" srcId="{7094EC40-7B60-488D-9054-94BF53735818}" destId="{5B9C1A94-9EC6-4C04-AC60-3BE35F6B4713}" srcOrd="0" destOrd="0" presId="urn:microsoft.com/office/officeart/2005/8/layout/pyramid1"/>
    <dgm:cxn modelId="{554AA680-C198-4784-AB29-239B1EAC0DB0}" type="presParOf" srcId="{7094EC40-7B60-488D-9054-94BF53735818}" destId="{19696D13-EE47-4E43-BD03-F270421790FF}" srcOrd="1" destOrd="0" presId="urn:microsoft.com/office/officeart/2005/8/layout/pyramid1"/>
    <dgm:cxn modelId="{D27A1EB5-657A-4B08-9210-789A3F52734C}" type="presParOf" srcId="{D3A134CA-6AE1-48F1-97C1-8501777893AD}" destId="{59A2BBBF-05F0-4721-ACEE-7B2C44716474}" srcOrd="6" destOrd="0" presId="urn:microsoft.com/office/officeart/2005/8/layout/pyramid1"/>
    <dgm:cxn modelId="{9EB97BEE-0C30-450F-B05F-B57F212105ED}" type="presParOf" srcId="{59A2BBBF-05F0-4721-ACEE-7B2C44716474}" destId="{D0E11EA3-1006-41BD-9B8C-2AA395934562}" srcOrd="0" destOrd="0" presId="urn:microsoft.com/office/officeart/2005/8/layout/pyramid1"/>
    <dgm:cxn modelId="{5ADF3DC3-A50F-450B-A290-8925F2EA60CA}" type="presParOf" srcId="{59A2BBBF-05F0-4721-ACEE-7B2C44716474}" destId="{9A51FBD0-2DC5-40D4-A4BF-F61F9984F91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941A13-55E1-464A-A244-5C84DC945429}" type="doc">
      <dgm:prSet loTypeId="urn:microsoft.com/office/officeart/2005/8/layout/pyramid1" loCatId="pyramid" qsTypeId="urn:microsoft.com/office/officeart/2005/8/quickstyle/simple1" qsCatId="simple" csTypeId="urn:microsoft.com/office/officeart/2005/8/colors/colorful4" csCatId="colorful" phldr="1"/>
      <dgm:spPr/>
    </dgm:pt>
    <dgm:pt modelId="{0B1F6D48-CEF0-4EFD-84DB-8E9D92C69C55}">
      <dgm:prSet phldrT="[Texto]" custT="1"/>
      <dgm:spPr/>
      <dgm:t>
        <a:bodyPr/>
        <a:lstStyle/>
        <a:p>
          <a:r>
            <a:rPr lang="es-MX" sz="2800" dirty="0" smtClean="0"/>
            <a:t>5%</a:t>
          </a:r>
          <a:endParaRPr lang="es-MX" sz="2800" dirty="0"/>
        </a:p>
      </dgm:t>
    </dgm:pt>
    <dgm:pt modelId="{C45711E4-83BF-4A0A-B2C5-D8E6D92CCC5E}" type="parTrans" cxnId="{E77FCA80-F40A-42A9-8A19-C97C55120A70}">
      <dgm:prSet/>
      <dgm:spPr/>
      <dgm:t>
        <a:bodyPr/>
        <a:lstStyle/>
        <a:p>
          <a:endParaRPr lang="es-MX"/>
        </a:p>
      </dgm:t>
    </dgm:pt>
    <dgm:pt modelId="{DE43A5CB-5F57-48F3-87C3-D6518F536C1D}" type="sibTrans" cxnId="{E77FCA80-F40A-42A9-8A19-C97C55120A70}">
      <dgm:prSet/>
      <dgm:spPr/>
      <dgm:t>
        <a:bodyPr/>
        <a:lstStyle/>
        <a:p>
          <a:endParaRPr lang="es-MX"/>
        </a:p>
      </dgm:t>
    </dgm:pt>
    <dgm:pt modelId="{9652B566-A7AC-44EC-8F5B-47F868ED48C2}">
      <dgm:prSet phldrT="[Texto]" custT="1"/>
      <dgm:spPr/>
      <dgm:t>
        <a:bodyPr/>
        <a:lstStyle/>
        <a:p>
          <a:r>
            <a:rPr lang="es-MX" sz="3200" dirty="0" smtClean="0"/>
            <a:t>4%</a:t>
          </a:r>
          <a:endParaRPr lang="es-MX" sz="3200" dirty="0"/>
        </a:p>
      </dgm:t>
    </dgm:pt>
    <dgm:pt modelId="{AFBE261A-F322-4F0B-87F7-0F0AE6B60D8B}" type="parTrans" cxnId="{661A4BA1-0406-4D73-9544-61987C549A9C}">
      <dgm:prSet/>
      <dgm:spPr/>
      <dgm:t>
        <a:bodyPr/>
        <a:lstStyle/>
        <a:p>
          <a:endParaRPr lang="es-MX"/>
        </a:p>
      </dgm:t>
    </dgm:pt>
    <dgm:pt modelId="{582CD169-82F4-4E87-9D27-C876E6557D9B}" type="sibTrans" cxnId="{661A4BA1-0406-4D73-9544-61987C549A9C}">
      <dgm:prSet/>
      <dgm:spPr/>
      <dgm:t>
        <a:bodyPr/>
        <a:lstStyle/>
        <a:p>
          <a:endParaRPr lang="es-MX"/>
        </a:p>
      </dgm:t>
    </dgm:pt>
    <dgm:pt modelId="{AAC30DEE-6C07-4284-BE4A-2480A3648204}">
      <dgm:prSet phldrT="[Texto]" custT="1"/>
      <dgm:spPr/>
      <dgm:t>
        <a:bodyPr/>
        <a:lstStyle/>
        <a:p>
          <a:r>
            <a:rPr lang="es-MX" sz="3200" dirty="0" smtClean="0"/>
            <a:t>3%</a:t>
          </a:r>
        </a:p>
      </dgm:t>
    </dgm:pt>
    <dgm:pt modelId="{5F36A46C-C4B3-4115-A7C2-C4628E56C858}" type="parTrans" cxnId="{EE18B50B-A7B4-4DB4-A352-7DB822D3926D}">
      <dgm:prSet/>
      <dgm:spPr/>
      <dgm:t>
        <a:bodyPr/>
        <a:lstStyle/>
        <a:p>
          <a:endParaRPr lang="es-MX"/>
        </a:p>
      </dgm:t>
    </dgm:pt>
    <dgm:pt modelId="{8BEFF038-BD67-401A-A4C9-D19FF3DED27A}" type="sibTrans" cxnId="{EE18B50B-A7B4-4DB4-A352-7DB822D3926D}">
      <dgm:prSet/>
      <dgm:spPr/>
      <dgm:t>
        <a:bodyPr/>
        <a:lstStyle/>
        <a:p>
          <a:endParaRPr lang="es-MX"/>
        </a:p>
      </dgm:t>
    </dgm:pt>
    <dgm:pt modelId="{A5C1616E-D178-4B22-B3E4-3509FFEAC3F9}">
      <dgm:prSet custT="1"/>
      <dgm:spPr/>
      <dgm:t>
        <a:bodyPr/>
        <a:lstStyle/>
        <a:p>
          <a:r>
            <a:rPr lang="es-MX" sz="3200" dirty="0" smtClean="0"/>
            <a:t>2.5%</a:t>
          </a:r>
          <a:endParaRPr lang="es-MX" sz="3200" dirty="0"/>
        </a:p>
      </dgm:t>
    </dgm:pt>
    <dgm:pt modelId="{36CF2487-F033-4700-805B-04AC46639298}" type="parTrans" cxnId="{422F6022-4279-4146-8D02-196390E77B35}">
      <dgm:prSet/>
      <dgm:spPr/>
      <dgm:t>
        <a:bodyPr/>
        <a:lstStyle/>
        <a:p>
          <a:endParaRPr lang="es-MX"/>
        </a:p>
      </dgm:t>
    </dgm:pt>
    <dgm:pt modelId="{41AC0AA5-4BBD-465E-9F76-1F3CDC12FBB3}" type="sibTrans" cxnId="{422F6022-4279-4146-8D02-196390E77B35}">
      <dgm:prSet/>
      <dgm:spPr/>
      <dgm:t>
        <a:bodyPr/>
        <a:lstStyle/>
        <a:p>
          <a:endParaRPr lang="es-MX"/>
        </a:p>
      </dgm:t>
    </dgm:pt>
    <dgm:pt modelId="{5EBEEB07-C1C1-490A-857B-624EC4AC4182}">
      <dgm:prSet custT="1"/>
      <dgm:spPr/>
      <dgm:t>
        <a:bodyPr/>
        <a:lstStyle/>
        <a:p>
          <a:r>
            <a:rPr lang="es-MX" sz="3200" dirty="0" smtClean="0"/>
            <a:t>2%</a:t>
          </a:r>
          <a:endParaRPr lang="es-MX" sz="3200" dirty="0"/>
        </a:p>
      </dgm:t>
    </dgm:pt>
    <dgm:pt modelId="{3E0F1708-4868-4997-939B-C3BF8AB1A17A}" type="parTrans" cxnId="{B0FE8383-51AD-434D-8DB2-98B31930503A}">
      <dgm:prSet/>
      <dgm:spPr/>
      <dgm:t>
        <a:bodyPr/>
        <a:lstStyle/>
        <a:p>
          <a:endParaRPr lang="es-MX"/>
        </a:p>
      </dgm:t>
    </dgm:pt>
    <dgm:pt modelId="{3FC763B9-D91D-4D10-AF1F-5D2A2C426F19}" type="sibTrans" cxnId="{B0FE8383-51AD-434D-8DB2-98B31930503A}">
      <dgm:prSet/>
      <dgm:spPr/>
      <dgm:t>
        <a:bodyPr/>
        <a:lstStyle/>
        <a:p>
          <a:endParaRPr lang="es-MX"/>
        </a:p>
      </dgm:t>
    </dgm:pt>
    <dgm:pt modelId="{0E97F649-086F-4EAD-98D4-10F0EDCA4ABF}">
      <dgm:prSet custT="1"/>
      <dgm:spPr/>
      <dgm:t>
        <a:bodyPr/>
        <a:lstStyle/>
        <a:p>
          <a:r>
            <a:rPr lang="es-MX" sz="3200" dirty="0" smtClean="0"/>
            <a:t>1.5%</a:t>
          </a:r>
          <a:endParaRPr lang="es-MX" sz="3200" dirty="0"/>
        </a:p>
      </dgm:t>
    </dgm:pt>
    <dgm:pt modelId="{6F8BB9A3-7E9B-4634-9B14-5EC0E802B751}" type="parTrans" cxnId="{88AF5223-F380-48AC-8FF6-CA401DE6B84D}">
      <dgm:prSet/>
      <dgm:spPr/>
      <dgm:t>
        <a:bodyPr/>
        <a:lstStyle/>
        <a:p>
          <a:endParaRPr lang="es-MX"/>
        </a:p>
      </dgm:t>
    </dgm:pt>
    <dgm:pt modelId="{A4307935-ACCA-45BC-9B3F-1231394944E8}" type="sibTrans" cxnId="{88AF5223-F380-48AC-8FF6-CA401DE6B84D}">
      <dgm:prSet/>
      <dgm:spPr/>
      <dgm:t>
        <a:bodyPr/>
        <a:lstStyle/>
        <a:p>
          <a:endParaRPr lang="es-MX"/>
        </a:p>
      </dgm:t>
    </dgm:pt>
    <dgm:pt modelId="{4FED7538-1566-41CC-9D2D-D450460E8791}">
      <dgm:prSet custT="1"/>
      <dgm:spPr/>
      <dgm:t>
        <a:bodyPr/>
        <a:lstStyle/>
        <a:p>
          <a:r>
            <a:rPr lang="es-MX" sz="3200" dirty="0" smtClean="0"/>
            <a:t>1%</a:t>
          </a:r>
          <a:endParaRPr lang="es-MX" sz="3200" dirty="0"/>
        </a:p>
      </dgm:t>
    </dgm:pt>
    <dgm:pt modelId="{E103B818-991E-4D59-8B34-214C3BEA9C92}" type="parTrans" cxnId="{B5774976-AD46-4062-9108-338F2249CE51}">
      <dgm:prSet/>
      <dgm:spPr/>
      <dgm:t>
        <a:bodyPr/>
        <a:lstStyle/>
        <a:p>
          <a:endParaRPr lang="es-MX"/>
        </a:p>
      </dgm:t>
    </dgm:pt>
    <dgm:pt modelId="{44C3A31C-56F0-4DDE-9C7F-C9846B917F7E}" type="sibTrans" cxnId="{B5774976-AD46-4062-9108-338F2249CE51}">
      <dgm:prSet/>
      <dgm:spPr/>
      <dgm:t>
        <a:bodyPr/>
        <a:lstStyle/>
        <a:p>
          <a:endParaRPr lang="es-MX"/>
        </a:p>
      </dgm:t>
    </dgm:pt>
    <dgm:pt modelId="{EBF8AB54-261A-4BDC-A311-04F640556CC2}">
      <dgm:prSet custT="1"/>
      <dgm:spPr/>
      <dgm:t>
        <a:bodyPr/>
        <a:lstStyle/>
        <a:p>
          <a:r>
            <a:rPr lang="es-MX" sz="3200" dirty="0" smtClean="0"/>
            <a:t>0.25%</a:t>
          </a:r>
          <a:endParaRPr lang="es-MX" sz="3200" dirty="0"/>
        </a:p>
      </dgm:t>
    </dgm:pt>
    <dgm:pt modelId="{2810838B-896C-4277-9AF5-1E2A0353A598}" type="parTrans" cxnId="{DD251347-7B05-4084-9199-9755DC4770E5}">
      <dgm:prSet/>
      <dgm:spPr/>
      <dgm:t>
        <a:bodyPr/>
        <a:lstStyle/>
        <a:p>
          <a:endParaRPr lang="es-MX"/>
        </a:p>
      </dgm:t>
    </dgm:pt>
    <dgm:pt modelId="{61D48251-14E3-4CB9-84E7-A245662A5ADE}" type="sibTrans" cxnId="{DD251347-7B05-4084-9199-9755DC4770E5}">
      <dgm:prSet/>
      <dgm:spPr/>
      <dgm:t>
        <a:bodyPr/>
        <a:lstStyle/>
        <a:p>
          <a:endParaRPr lang="es-MX"/>
        </a:p>
      </dgm:t>
    </dgm:pt>
    <dgm:pt modelId="{D3A134CA-6AE1-48F1-97C1-8501777893AD}" type="pres">
      <dgm:prSet presAssocID="{DB941A13-55E1-464A-A244-5C84DC945429}" presName="Name0" presStyleCnt="0">
        <dgm:presLayoutVars>
          <dgm:dir/>
          <dgm:animLvl val="lvl"/>
          <dgm:resizeHandles val="exact"/>
        </dgm:presLayoutVars>
      </dgm:prSet>
      <dgm:spPr/>
    </dgm:pt>
    <dgm:pt modelId="{4E625327-3310-4D80-AD2C-447C613BE320}" type="pres">
      <dgm:prSet presAssocID="{0B1F6D48-CEF0-4EFD-84DB-8E9D92C69C55}" presName="Name8" presStyleCnt="0"/>
      <dgm:spPr/>
    </dgm:pt>
    <dgm:pt modelId="{42628952-267F-47C9-8FF3-60515E14FAAB}" type="pres">
      <dgm:prSet presAssocID="{0B1F6D48-CEF0-4EFD-84DB-8E9D92C69C55}" presName="level" presStyleLbl="node1" presStyleIdx="0" presStyleCnt="8">
        <dgm:presLayoutVars>
          <dgm:chMax val="1"/>
          <dgm:bulletEnabled val="1"/>
        </dgm:presLayoutVars>
      </dgm:prSet>
      <dgm:spPr/>
      <dgm:t>
        <a:bodyPr/>
        <a:lstStyle/>
        <a:p>
          <a:endParaRPr lang="es-MX"/>
        </a:p>
      </dgm:t>
    </dgm:pt>
    <dgm:pt modelId="{18C8A979-D555-4628-8934-2BF7F84E2552}" type="pres">
      <dgm:prSet presAssocID="{0B1F6D48-CEF0-4EFD-84DB-8E9D92C69C55}" presName="levelTx" presStyleLbl="revTx" presStyleIdx="0" presStyleCnt="0">
        <dgm:presLayoutVars>
          <dgm:chMax val="1"/>
          <dgm:bulletEnabled val="1"/>
        </dgm:presLayoutVars>
      </dgm:prSet>
      <dgm:spPr/>
      <dgm:t>
        <a:bodyPr/>
        <a:lstStyle/>
        <a:p>
          <a:endParaRPr lang="es-MX"/>
        </a:p>
      </dgm:t>
    </dgm:pt>
    <dgm:pt modelId="{38B51CA8-6402-4EF8-BF1E-BCF0B125F0BD}" type="pres">
      <dgm:prSet presAssocID="{9652B566-A7AC-44EC-8F5B-47F868ED48C2}" presName="Name8" presStyleCnt="0"/>
      <dgm:spPr/>
    </dgm:pt>
    <dgm:pt modelId="{E3931EB6-7037-4348-B2AD-CE0393C4ECE5}" type="pres">
      <dgm:prSet presAssocID="{9652B566-A7AC-44EC-8F5B-47F868ED48C2}" presName="level" presStyleLbl="node1" presStyleIdx="1" presStyleCnt="8">
        <dgm:presLayoutVars>
          <dgm:chMax val="1"/>
          <dgm:bulletEnabled val="1"/>
        </dgm:presLayoutVars>
      </dgm:prSet>
      <dgm:spPr/>
      <dgm:t>
        <a:bodyPr/>
        <a:lstStyle/>
        <a:p>
          <a:endParaRPr lang="es-MX"/>
        </a:p>
      </dgm:t>
    </dgm:pt>
    <dgm:pt modelId="{C4E36E57-A745-427B-B8D7-0E921E43EAD3}" type="pres">
      <dgm:prSet presAssocID="{9652B566-A7AC-44EC-8F5B-47F868ED48C2}" presName="levelTx" presStyleLbl="revTx" presStyleIdx="0" presStyleCnt="0">
        <dgm:presLayoutVars>
          <dgm:chMax val="1"/>
          <dgm:bulletEnabled val="1"/>
        </dgm:presLayoutVars>
      </dgm:prSet>
      <dgm:spPr/>
      <dgm:t>
        <a:bodyPr/>
        <a:lstStyle/>
        <a:p>
          <a:endParaRPr lang="es-MX"/>
        </a:p>
      </dgm:t>
    </dgm:pt>
    <dgm:pt modelId="{336259C8-463E-4CB3-BEDE-B76A18871AE7}" type="pres">
      <dgm:prSet presAssocID="{AAC30DEE-6C07-4284-BE4A-2480A3648204}" presName="Name8" presStyleCnt="0"/>
      <dgm:spPr/>
    </dgm:pt>
    <dgm:pt modelId="{AD1BAE21-1DB0-4131-ACC2-58DDB11121E5}" type="pres">
      <dgm:prSet presAssocID="{AAC30DEE-6C07-4284-BE4A-2480A3648204}" presName="level" presStyleLbl="node1" presStyleIdx="2" presStyleCnt="8">
        <dgm:presLayoutVars>
          <dgm:chMax val="1"/>
          <dgm:bulletEnabled val="1"/>
        </dgm:presLayoutVars>
      </dgm:prSet>
      <dgm:spPr/>
      <dgm:t>
        <a:bodyPr/>
        <a:lstStyle/>
        <a:p>
          <a:endParaRPr lang="es-MX"/>
        </a:p>
      </dgm:t>
    </dgm:pt>
    <dgm:pt modelId="{04F15171-0630-4F98-925E-0697BE82EA70}" type="pres">
      <dgm:prSet presAssocID="{AAC30DEE-6C07-4284-BE4A-2480A3648204}" presName="levelTx" presStyleLbl="revTx" presStyleIdx="0" presStyleCnt="0">
        <dgm:presLayoutVars>
          <dgm:chMax val="1"/>
          <dgm:bulletEnabled val="1"/>
        </dgm:presLayoutVars>
      </dgm:prSet>
      <dgm:spPr/>
      <dgm:t>
        <a:bodyPr/>
        <a:lstStyle/>
        <a:p>
          <a:endParaRPr lang="es-MX"/>
        </a:p>
      </dgm:t>
    </dgm:pt>
    <dgm:pt modelId="{E1A4F64B-D4A1-4B89-BE5D-DB8DFCB72AEB}" type="pres">
      <dgm:prSet presAssocID="{A5C1616E-D178-4B22-B3E4-3509FFEAC3F9}" presName="Name8" presStyleCnt="0"/>
      <dgm:spPr/>
    </dgm:pt>
    <dgm:pt modelId="{D9C29DC1-3DF0-4E18-A3ED-FA13AC75C0D1}" type="pres">
      <dgm:prSet presAssocID="{A5C1616E-D178-4B22-B3E4-3509FFEAC3F9}" presName="level" presStyleLbl="node1" presStyleIdx="3" presStyleCnt="8">
        <dgm:presLayoutVars>
          <dgm:chMax val="1"/>
          <dgm:bulletEnabled val="1"/>
        </dgm:presLayoutVars>
      </dgm:prSet>
      <dgm:spPr/>
      <dgm:t>
        <a:bodyPr/>
        <a:lstStyle/>
        <a:p>
          <a:endParaRPr lang="es-MX"/>
        </a:p>
      </dgm:t>
    </dgm:pt>
    <dgm:pt modelId="{8B75373C-3E08-4DD6-948C-0D13185B8866}" type="pres">
      <dgm:prSet presAssocID="{A5C1616E-D178-4B22-B3E4-3509FFEAC3F9}" presName="levelTx" presStyleLbl="revTx" presStyleIdx="0" presStyleCnt="0">
        <dgm:presLayoutVars>
          <dgm:chMax val="1"/>
          <dgm:bulletEnabled val="1"/>
        </dgm:presLayoutVars>
      </dgm:prSet>
      <dgm:spPr/>
      <dgm:t>
        <a:bodyPr/>
        <a:lstStyle/>
        <a:p>
          <a:endParaRPr lang="es-MX"/>
        </a:p>
      </dgm:t>
    </dgm:pt>
    <dgm:pt modelId="{C3F5A56F-25AF-4EB8-AB74-F6ACCE4D2CC9}" type="pres">
      <dgm:prSet presAssocID="{5EBEEB07-C1C1-490A-857B-624EC4AC4182}" presName="Name8" presStyleCnt="0"/>
      <dgm:spPr/>
    </dgm:pt>
    <dgm:pt modelId="{0DDFC8E3-66EF-4997-B8A9-E3E13F25539C}" type="pres">
      <dgm:prSet presAssocID="{5EBEEB07-C1C1-490A-857B-624EC4AC4182}" presName="level" presStyleLbl="node1" presStyleIdx="4" presStyleCnt="8" custLinFactNeighborX="-384" custLinFactNeighborY="2406">
        <dgm:presLayoutVars>
          <dgm:chMax val="1"/>
          <dgm:bulletEnabled val="1"/>
        </dgm:presLayoutVars>
      </dgm:prSet>
      <dgm:spPr/>
      <dgm:t>
        <a:bodyPr/>
        <a:lstStyle/>
        <a:p>
          <a:endParaRPr lang="es-MX"/>
        </a:p>
      </dgm:t>
    </dgm:pt>
    <dgm:pt modelId="{3102D29C-1D4C-4B5A-8728-0B128D311BFC}" type="pres">
      <dgm:prSet presAssocID="{5EBEEB07-C1C1-490A-857B-624EC4AC4182}" presName="levelTx" presStyleLbl="revTx" presStyleIdx="0" presStyleCnt="0">
        <dgm:presLayoutVars>
          <dgm:chMax val="1"/>
          <dgm:bulletEnabled val="1"/>
        </dgm:presLayoutVars>
      </dgm:prSet>
      <dgm:spPr/>
      <dgm:t>
        <a:bodyPr/>
        <a:lstStyle/>
        <a:p>
          <a:endParaRPr lang="es-MX"/>
        </a:p>
      </dgm:t>
    </dgm:pt>
    <dgm:pt modelId="{7094EC40-7B60-488D-9054-94BF53735818}" type="pres">
      <dgm:prSet presAssocID="{0E97F649-086F-4EAD-98D4-10F0EDCA4ABF}" presName="Name8" presStyleCnt="0"/>
      <dgm:spPr/>
    </dgm:pt>
    <dgm:pt modelId="{5B9C1A94-9EC6-4C04-AC60-3BE35F6B4713}" type="pres">
      <dgm:prSet presAssocID="{0E97F649-086F-4EAD-98D4-10F0EDCA4ABF}" presName="level" presStyleLbl="node1" presStyleIdx="5" presStyleCnt="8">
        <dgm:presLayoutVars>
          <dgm:chMax val="1"/>
          <dgm:bulletEnabled val="1"/>
        </dgm:presLayoutVars>
      </dgm:prSet>
      <dgm:spPr/>
      <dgm:t>
        <a:bodyPr/>
        <a:lstStyle/>
        <a:p>
          <a:endParaRPr lang="es-MX"/>
        </a:p>
      </dgm:t>
    </dgm:pt>
    <dgm:pt modelId="{19696D13-EE47-4E43-BD03-F270421790FF}" type="pres">
      <dgm:prSet presAssocID="{0E97F649-086F-4EAD-98D4-10F0EDCA4ABF}" presName="levelTx" presStyleLbl="revTx" presStyleIdx="0" presStyleCnt="0">
        <dgm:presLayoutVars>
          <dgm:chMax val="1"/>
          <dgm:bulletEnabled val="1"/>
        </dgm:presLayoutVars>
      </dgm:prSet>
      <dgm:spPr/>
      <dgm:t>
        <a:bodyPr/>
        <a:lstStyle/>
        <a:p>
          <a:endParaRPr lang="es-MX"/>
        </a:p>
      </dgm:t>
    </dgm:pt>
    <dgm:pt modelId="{59A2BBBF-05F0-4721-ACEE-7B2C44716474}" type="pres">
      <dgm:prSet presAssocID="{4FED7538-1566-41CC-9D2D-D450460E8791}" presName="Name8" presStyleCnt="0"/>
      <dgm:spPr/>
    </dgm:pt>
    <dgm:pt modelId="{D0E11EA3-1006-41BD-9B8C-2AA395934562}" type="pres">
      <dgm:prSet presAssocID="{4FED7538-1566-41CC-9D2D-D450460E8791}" presName="level" presStyleLbl="node1" presStyleIdx="6" presStyleCnt="8">
        <dgm:presLayoutVars>
          <dgm:chMax val="1"/>
          <dgm:bulletEnabled val="1"/>
        </dgm:presLayoutVars>
      </dgm:prSet>
      <dgm:spPr/>
      <dgm:t>
        <a:bodyPr/>
        <a:lstStyle/>
        <a:p>
          <a:endParaRPr lang="es-MX"/>
        </a:p>
      </dgm:t>
    </dgm:pt>
    <dgm:pt modelId="{9A51FBD0-2DC5-40D4-A4BF-F61F9984F91B}" type="pres">
      <dgm:prSet presAssocID="{4FED7538-1566-41CC-9D2D-D450460E8791}" presName="levelTx" presStyleLbl="revTx" presStyleIdx="0" presStyleCnt="0">
        <dgm:presLayoutVars>
          <dgm:chMax val="1"/>
          <dgm:bulletEnabled val="1"/>
        </dgm:presLayoutVars>
      </dgm:prSet>
      <dgm:spPr/>
      <dgm:t>
        <a:bodyPr/>
        <a:lstStyle/>
        <a:p>
          <a:endParaRPr lang="es-MX"/>
        </a:p>
      </dgm:t>
    </dgm:pt>
    <dgm:pt modelId="{A1377453-046A-4B71-BA97-78E0EF849472}" type="pres">
      <dgm:prSet presAssocID="{EBF8AB54-261A-4BDC-A311-04F640556CC2}" presName="Name8" presStyleCnt="0"/>
      <dgm:spPr/>
    </dgm:pt>
    <dgm:pt modelId="{E0B273C9-92BD-4763-8BFB-0EF941C8E42F}" type="pres">
      <dgm:prSet presAssocID="{EBF8AB54-261A-4BDC-A311-04F640556CC2}" presName="level" presStyleLbl="node1" presStyleIdx="7" presStyleCnt="8">
        <dgm:presLayoutVars>
          <dgm:chMax val="1"/>
          <dgm:bulletEnabled val="1"/>
        </dgm:presLayoutVars>
      </dgm:prSet>
      <dgm:spPr/>
      <dgm:t>
        <a:bodyPr/>
        <a:lstStyle/>
        <a:p>
          <a:endParaRPr lang="es-MX"/>
        </a:p>
      </dgm:t>
    </dgm:pt>
    <dgm:pt modelId="{587D10F9-0259-40F4-8EF5-A22C3867718B}" type="pres">
      <dgm:prSet presAssocID="{EBF8AB54-261A-4BDC-A311-04F640556CC2}" presName="levelTx" presStyleLbl="revTx" presStyleIdx="0" presStyleCnt="0">
        <dgm:presLayoutVars>
          <dgm:chMax val="1"/>
          <dgm:bulletEnabled val="1"/>
        </dgm:presLayoutVars>
      </dgm:prSet>
      <dgm:spPr/>
      <dgm:t>
        <a:bodyPr/>
        <a:lstStyle/>
        <a:p>
          <a:endParaRPr lang="es-MX"/>
        </a:p>
      </dgm:t>
    </dgm:pt>
  </dgm:ptLst>
  <dgm:cxnLst>
    <dgm:cxn modelId="{06629437-8661-4CDA-BDEE-F42EBF8E47C3}" type="presOf" srcId="{EBF8AB54-261A-4BDC-A311-04F640556CC2}" destId="{E0B273C9-92BD-4763-8BFB-0EF941C8E42F}" srcOrd="0" destOrd="0" presId="urn:microsoft.com/office/officeart/2005/8/layout/pyramid1"/>
    <dgm:cxn modelId="{0A7E241F-0781-4F2A-BBB0-2DB76CBF503C}" type="presOf" srcId="{A5C1616E-D178-4B22-B3E4-3509FFEAC3F9}" destId="{D9C29DC1-3DF0-4E18-A3ED-FA13AC75C0D1}" srcOrd="0" destOrd="0" presId="urn:microsoft.com/office/officeart/2005/8/layout/pyramid1"/>
    <dgm:cxn modelId="{94397626-8713-4A44-A5CE-8812317BB88B}" type="presOf" srcId="{5EBEEB07-C1C1-490A-857B-624EC4AC4182}" destId="{3102D29C-1D4C-4B5A-8728-0B128D311BFC}" srcOrd="1" destOrd="0" presId="urn:microsoft.com/office/officeart/2005/8/layout/pyramid1"/>
    <dgm:cxn modelId="{EE18B50B-A7B4-4DB4-A352-7DB822D3926D}" srcId="{DB941A13-55E1-464A-A244-5C84DC945429}" destId="{AAC30DEE-6C07-4284-BE4A-2480A3648204}" srcOrd="2" destOrd="0" parTransId="{5F36A46C-C4B3-4115-A7C2-C4628E56C858}" sibTransId="{8BEFF038-BD67-401A-A4C9-D19FF3DED27A}"/>
    <dgm:cxn modelId="{F4FCEB6B-DDD1-4617-A323-44890AEF8F0B}" type="presOf" srcId="{0E97F649-086F-4EAD-98D4-10F0EDCA4ABF}" destId="{19696D13-EE47-4E43-BD03-F270421790FF}" srcOrd="1" destOrd="0" presId="urn:microsoft.com/office/officeart/2005/8/layout/pyramid1"/>
    <dgm:cxn modelId="{2E6261FC-55B7-4D16-B5B5-3EE295C233F7}" type="presOf" srcId="{4FED7538-1566-41CC-9D2D-D450460E8791}" destId="{9A51FBD0-2DC5-40D4-A4BF-F61F9984F91B}" srcOrd="1" destOrd="0" presId="urn:microsoft.com/office/officeart/2005/8/layout/pyramid1"/>
    <dgm:cxn modelId="{527B51AE-7E91-4670-BC57-425947809036}" type="presOf" srcId="{0B1F6D48-CEF0-4EFD-84DB-8E9D92C69C55}" destId="{42628952-267F-47C9-8FF3-60515E14FAAB}" srcOrd="0" destOrd="0" presId="urn:microsoft.com/office/officeart/2005/8/layout/pyramid1"/>
    <dgm:cxn modelId="{6A79F338-64CD-4109-8AB6-862FB14B5BE6}" type="presOf" srcId="{DB941A13-55E1-464A-A244-5C84DC945429}" destId="{D3A134CA-6AE1-48F1-97C1-8501777893AD}" srcOrd="0" destOrd="0" presId="urn:microsoft.com/office/officeart/2005/8/layout/pyramid1"/>
    <dgm:cxn modelId="{A13A0FB2-CDFC-4328-B22D-5CC0EBBC4E52}" type="presOf" srcId="{AAC30DEE-6C07-4284-BE4A-2480A3648204}" destId="{AD1BAE21-1DB0-4131-ACC2-58DDB11121E5}" srcOrd="0" destOrd="0" presId="urn:microsoft.com/office/officeart/2005/8/layout/pyramid1"/>
    <dgm:cxn modelId="{DD251347-7B05-4084-9199-9755DC4770E5}" srcId="{DB941A13-55E1-464A-A244-5C84DC945429}" destId="{EBF8AB54-261A-4BDC-A311-04F640556CC2}" srcOrd="7" destOrd="0" parTransId="{2810838B-896C-4277-9AF5-1E2A0353A598}" sibTransId="{61D48251-14E3-4CB9-84E7-A245662A5ADE}"/>
    <dgm:cxn modelId="{C8499CD9-8E23-4B63-8728-BFC2C9261232}" type="presOf" srcId="{0B1F6D48-CEF0-4EFD-84DB-8E9D92C69C55}" destId="{18C8A979-D555-4628-8934-2BF7F84E2552}" srcOrd="1" destOrd="0" presId="urn:microsoft.com/office/officeart/2005/8/layout/pyramid1"/>
    <dgm:cxn modelId="{ED94D950-6136-4F1C-B3B4-38E0EA06AA84}" type="presOf" srcId="{0E97F649-086F-4EAD-98D4-10F0EDCA4ABF}" destId="{5B9C1A94-9EC6-4C04-AC60-3BE35F6B4713}" srcOrd="0" destOrd="0" presId="urn:microsoft.com/office/officeart/2005/8/layout/pyramid1"/>
    <dgm:cxn modelId="{BC53108C-45FE-4537-A0DD-8AEC7D550CA7}" type="presOf" srcId="{5EBEEB07-C1C1-490A-857B-624EC4AC4182}" destId="{0DDFC8E3-66EF-4997-B8A9-E3E13F25539C}" srcOrd="0" destOrd="0" presId="urn:microsoft.com/office/officeart/2005/8/layout/pyramid1"/>
    <dgm:cxn modelId="{422F6022-4279-4146-8D02-196390E77B35}" srcId="{DB941A13-55E1-464A-A244-5C84DC945429}" destId="{A5C1616E-D178-4B22-B3E4-3509FFEAC3F9}" srcOrd="3" destOrd="0" parTransId="{36CF2487-F033-4700-805B-04AC46639298}" sibTransId="{41AC0AA5-4BBD-465E-9F76-1F3CDC12FBB3}"/>
    <dgm:cxn modelId="{2C58348B-5997-4D37-A564-08FABA0BBED0}" type="presOf" srcId="{A5C1616E-D178-4B22-B3E4-3509FFEAC3F9}" destId="{8B75373C-3E08-4DD6-948C-0D13185B8866}" srcOrd="1" destOrd="0" presId="urn:microsoft.com/office/officeart/2005/8/layout/pyramid1"/>
    <dgm:cxn modelId="{E77FCA80-F40A-42A9-8A19-C97C55120A70}" srcId="{DB941A13-55E1-464A-A244-5C84DC945429}" destId="{0B1F6D48-CEF0-4EFD-84DB-8E9D92C69C55}" srcOrd="0" destOrd="0" parTransId="{C45711E4-83BF-4A0A-B2C5-D8E6D92CCC5E}" sibTransId="{DE43A5CB-5F57-48F3-87C3-D6518F536C1D}"/>
    <dgm:cxn modelId="{B0FE8383-51AD-434D-8DB2-98B31930503A}" srcId="{DB941A13-55E1-464A-A244-5C84DC945429}" destId="{5EBEEB07-C1C1-490A-857B-624EC4AC4182}" srcOrd="4" destOrd="0" parTransId="{3E0F1708-4868-4997-939B-C3BF8AB1A17A}" sibTransId="{3FC763B9-D91D-4D10-AF1F-5D2A2C426F19}"/>
    <dgm:cxn modelId="{EAC2DDC8-A479-4E5F-B3B0-C4E13F940F14}" type="presOf" srcId="{EBF8AB54-261A-4BDC-A311-04F640556CC2}" destId="{587D10F9-0259-40F4-8EF5-A22C3867718B}" srcOrd="1" destOrd="0" presId="urn:microsoft.com/office/officeart/2005/8/layout/pyramid1"/>
    <dgm:cxn modelId="{E65892B3-45EE-45A2-9303-2279943A7F8D}" type="presOf" srcId="{4FED7538-1566-41CC-9D2D-D450460E8791}" destId="{D0E11EA3-1006-41BD-9B8C-2AA395934562}" srcOrd="0" destOrd="0" presId="urn:microsoft.com/office/officeart/2005/8/layout/pyramid1"/>
    <dgm:cxn modelId="{88AF5223-F380-48AC-8FF6-CA401DE6B84D}" srcId="{DB941A13-55E1-464A-A244-5C84DC945429}" destId="{0E97F649-086F-4EAD-98D4-10F0EDCA4ABF}" srcOrd="5" destOrd="0" parTransId="{6F8BB9A3-7E9B-4634-9B14-5EC0E802B751}" sibTransId="{A4307935-ACCA-45BC-9B3F-1231394944E8}"/>
    <dgm:cxn modelId="{B5774976-AD46-4062-9108-338F2249CE51}" srcId="{DB941A13-55E1-464A-A244-5C84DC945429}" destId="{4FED7538-1566-41CC-9D2D-D450460E8791}" srcOrd="6" destOrd="0" parTransId="{E103B818-991E-4D59-8B34-214C3BEA9C92}" sibTransId="{44C3A31C-56F0-4DDE-9C7F-C9846B917F7E}"/>
    <dgm:cxn modelId="{661A4BA1-0406-4D73-9544-61987C549A9C}" srcId="{DB941A13-55E1-464A-A244-5C84DC945429}" destId="{9652B566-A7AC-44EC-8F5B-47F868ED48C2}" srcOrd="1" destOrd="0" parTransId="{AFBE261A-F322-4F0B-87F7-0F0AE6B60D8B}" sibTransId="{582CD169-82F4-4E87-9D27-C876E6557D9B}"/>
    <dgm:cxn modelId="{9A8D4473-3E99-4905-B1E9-E738153D1850}" type="presOf" srcId="{9652B566-A7AC-44EC-8F5B-47F868ED48C2}" destId="{C4E36E57-A745-427B-B8D7-0E921E43EAD3}" srcOrd="1" destOrd="0" presId="urn:microsoft.com/office/officeart/2005/8/layout/pyramid1"/>
    <dgm:cxn modelId="{4D5C8D66-F0AC-4A2D-9FEC-E913664FA0CA}" type="presOf" srcId="{9652B566-A7AC-44EC-8F5B-47F868ED48C2}" destId="{E3931EB6-7037-4348-B2AD-CE0393C4ECE5}" srcOrd="0" destOrd="0" presId="urn:microsoft.com/office/officeart/2005/8/layout/pyramid1"/>
    <dgm:cxn modelId="{9BEA4440-4588-4504-9ABD-FC8EC28019C7}" type="presOf" srcId="{AAC30DEE-6C07-4284-BE4A-2480A3648204}" destId="{04F15171-0630-4F98-925E-0697BE82EA70}" srcOrd="1" destOrd="0" presId="urn:microsoft.com/office/officeart/2005/8/layout/pyramid1"/>
    <dgm:cxn modelId="{F72736FF-9CC5-4CCC-A19F-0D073AF21C87}" type="presParOf" srcId="{D3A134CA-6AE1-48F1-97C1-8501777893AD}" destId="{4E625327-3310-4D80-AD2C-447C613BE320}" srcOrd="0" destOrd="0" presId="urn:microsoft.com/office/officeart/2005/8/layout/pyramid1"/>
    <dgm:cxn modelId="{2FC33FC9-D972-4EC9-9949-123AE05D9D27}" type="presParOf" srcId="{4E625327-3310-4D80-AD2C-447C613BE320}" destId="{42628952-267F-47C9-8FF3-60515E14FAAB}" srcOrd="0" destOrd="0" presId="urn:microsoft.com/office/officeart/2005/8/layout/pyramid1"/>
    <dgm:cxn modelId="{0B70A566-9951-402B-99A2-2C1E41159D8D}" type="presParOf" srcId="{4E625327-3310-4D80-AD2C-447C613BE320}" destId="{18C8A979-D555-4628-8934-2BF7F84E2552}" srcOrd="1" destOrd="0" presId="urn:microsoft.com/office/officeart/2005/8/layout/pyramid1"/>
    <dgm:cxn modelId="{43351080-6508-4FD9-8126-9558C285ED7E}" type="presParOf" srcId="{D3A134CA-6AE1-48F1-97C1-8501777893AD}" destId="{38B51CA8-6402-4EF8-BF1E-BCF0B125F0BD}" srcOrd="1" destOrd="0" presId="urn:microsoft.com/office/officeart/2005/8/layout/pyramid1"/>
    <dgm:cxn modelId="{A56032A6-F0A5-46B3-8BF0-B037FFBD4332}" type="presParOf" srcId="{38B51CA8-6402-4EF8-BF1E-BCF0B125F0BD}" destId="{E3931EB6-7037-4348-B2AD-CE0393C4ECE5}" srcOrd="0" destOrd="0" presId="urn:microsoft.com/office/officeart/2005/8/layout/pyramid1"/>
    <dgm:cxn modelId="{A4899364-8E30-4655-9B7F-0883D5EF0123}" type="presParOf" srcId="{38B51CA8-6402-4EF8-BF1E-BCF0B125F0BD}" destId="{C4E36E57-A745-427B-B8D7-0E921E43EAD3}" srcOrd="1" destOrd="0" presId="urn:microsoft.com/office/officeart/2005/8/layout/pyramid1"/>
    <dgm:cxn modelId="{D9E4C980-0E2B-4C38-9C10-03226D41AED6}" type="presParOf" srcId="{D3A134CA-6AE1-48F1-97C1-8501777893AD}" destId="{336259C8-463E-4CB3-BEDE-B76A18871AE7}" srcOrd="2" destOrd="0" presId="urn:microsoft.com/office/officeart/2005/8/layout/pyramid1"/>
    <dgm:cxn modelId="{260634F7-20D1-4DCD-A3B9-B52D84263203}" type="presParOf" srcId="{336259C8-463E-4CB3-BEDE-B76A18871AE7}" destId="{AD1BAE21-1DB0-4131-ACC2-58DDB11121E5}" srcOrd="0" destOrd="0" presId="urn:microsoft.com/office/officeart/2005/8/layout/pyramid1"/>
    <dgm:cxn modelId="{31418825-41C1-46E1-90B7-B82387EF47F6}" type="presParOf" srcId="{336259C8-463E-4CB3-BEDE-B76A18871AE7}" destId="{04F15171-0630-4F98-925E-0697BE82EA70}" srcOrd="1" destOrd="0" presId="urn:microsoft.com/office/officeart/2005/8/layout/pyramid1"/>
    <dgm:cxn modelId="{E2A9FEB5-CBB8-460B-B0B9-59A2278A93E1}" type="presParOf" srcId="{D3A134CA-6AE1-48F1-97C1-8501777893AD}" destId="{E1A4F64B-D4A1-4B89-BE5D-DB8DFCB72AEB}" srcOrd="3" destOrd="0" presId="urn:microsoft.com/office/officeart/2005/8/layout/pyramid1"/>
    <dgm:cxn modelId="{8DAFF2EF-4099-440E-BA00-B36911A8CB26}" type="presParOf" srcId="{E1A4F64B-D4A1-4B89-BE5D-DB8DFCB72AEB}" destId="{D9C29DC1-3DF0-4E18-A3ED-FA13AC75C0D1}" srcOrd="0" destOrd="0" presId="urn:microsoft.com/office/officeart/2005/8/layout/pyramid1"/>
    <dgm:cxn modelId="{7C8CC2C0-AEC2-4CE7-B7AC-384F064EBEE1}" type="presParOf" srcId="{E1A4F64B-D4A1-4B89-BE5D-DB8DFCB72AEB}" destId="{8B75373C-3E08-4DD6-948C-0D13185B8866}" srcOrd="1" destOrd="0" presId="urn:microsoft.com/office/officeart/2005/8/layout/pyramid1"/>
    <dgm:cxn modelId="{5A632F92-549F-4B7B-A573-190EF1826401}" type="presParOf" srcId="{D3A134CA-6AE1-48F1-97C1-8501777893AD}" destId="{C3F5A56F-25AF-4EB8-AB74-F6ACCE4D2CC9}" srcOrd="4" destOrd="0" presId="urn:microsoft.com/office/officeart/2005/8/layout/pyramid1"/>
    <dgm:cxn modelId="{D5401141-8BFA-42DC-A0C0-1BE0CEA7F8C2}" type="presParOf" srcId="{C3F5A56F-25AF-4EB8-AB74-F6ACCE4D2CC9}" destId="{0DDFC8E3-66EF-4997-B8A9-E3E13F25539C}" srcOrd="0" destOrd="0" presId="urn:microsoft.com/office/officeart/2005/8/layout/pyramid1"/>
    <dgm:cxn modelId="{5D29EAD9-FF09-462F-84F9-1425796A947F}" type="presParOf" srcId="{C3F5A56F-25AF-4EB8-AB74-F6ACCE4D2CC9}" destId="{3102D29C-1D4C-4B5A-8728-0B128D311BFC}" srcOrd="1" destOrd="0" presId="urn:microsoft.com/office/officeart/2005/8/layout/pyramid1"/>
    <dgm:cxn modelId="{C22FF029-E12E-42BE-8BA1-7192A9B31F1E}" type="presParOf" srcId="{D3A134CA-6AE1-48F1-97C1-8501777893AD}" destId="{7094EC40-7B60-488D-9054-94BF53735818}" srcOrd="5" destOrd="0" presId="urn:microsoft.com/office/officeart/2005/8/layout/pyramid1"/>
    <dgm:cxn modelId="{AA237296-6034-4E10-A922-EE869CA6909D}" type="presParOf" srcId="{7094EC40-7B60-488D-9054-94BF53735818}" destId="{5B9C1A94-9EC6-4C04-AC60-3BE35F6B4713}" srcOrd="0" destOrd="0" presId="urn:microsoft.com/office/officeart/2005/8/layout/pyramid1"/>
    <dgm:cxn modelId="{0F933F9A-DDE0-4BC0-92BB-2167342EE124}" type="presParOf" srcId="{7094EC40-7B60-488D-9054-94BF53735818}" destId="{19696D13-EE47-4E43-BD03-F270421790FF}" srcOrd="1" destOrd="0" presId="urn:microsoft.com/office/officeart/2005/8/layout/pyramid1"/>
    <dgm:cxn modelId="{81D604C5-801D-4F60-8B75-844998297AF4}" type="presParOf" srcId="{D3A134CA-6AE1-48F1-97C1-8501777893AD}" destId="{59A2BBBF-05F0-4721-ACEE-7B2C44716474}" srcOrd="6" destOrd="0" presId="urn:microsoft.com/office/officeart/2005/8/layout/pyramid1"/>
    <dgm:cxn modelId="{9AE66200-6C07-4C07-A02F-157383C29FAC}" type="presParOf" srcId="{59A2BBBF-05F0-4721-ACEE-7B2C44716474}" destId="{D0E11EA3-1006-41BD-9B8C-2AA395934562}" srcOrd="0" destOrd="0" presId="urn:microsoft.com/office/officeart/2005/8/layout/pyramid1"/>
    <dgm:cxn modelId="{E518BE67-ABD6-410C-B32B-E70BAE66FAC3}" type="presParOf" srcId="{59A2BBBF-05F0-4721-ACEE-7B2C44716474}" destId="{9A51FBD0-2DC5-40D4-A4BF-F61F9984F91B}" srcOrd="1" destOrd="0" presId="urn:microsoft.com/office/officeart/2005/8/layout/pyramid1"/>
    <dgm:cxn modelId="{DC2D87BB-3734-4BA8-A288-7E60871FB167}" type="presParOf" srcId="{D3A134CA-6AE1-48F1-97C1-8501777893AD}" destId="{A1377453-046A-4B71-BA97-78E0EF849472}" srcOrd="7" destOrd="0" presId="urn:microsoft.com/office/officeart/2005/8/layout/pyramid1"/>
    <dgm:cxn modelId="{291A1735-F476-41F9-8A40-F98C6DC16181}" type="presParOf" srcId="{A1377453-046A-4B71-BA97-78E0EF849472}" destId="{E0B273C9-92BD-4763-8BFB-0EF941C8E42F}" srcOrd="0" destOrd="0" presId="urn:microsoft.com/office/officeart/2005/8/layout/pyramid1"/>
    <dgm:cxn modelId="{08D9E615-8671-497F-974E-DEFF576D8DD9}" type="presParOf" srcId="{A1377453-046A-4B71-BA97-78E0EF849472}" destId="{587D10F9-0259-40F4-8EF5-A22C3867718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941A13-55E1-464A-A244-5C84DC945429}" type="doc">
      <dgm:prSet loTypeId="urn:microsoft.com/office/officeart/2005/8/layout/pyramid1" loCatId="pyramid" qsTypeId="urn:microsoft.com/office/officeart/2005/8/quickstyle/simple1" qsCatId="simple" csTypeId="urn:microsoft.com/office/officeart/2005/8/colors/colorful5" csCatId="colorful" phldr="1"/>
      <dgm:spPr/>
      <dgm:t>
        <a:bodyPr/>
        <a:lstStyle/>
        <a:p>
          <a:endParaRPr lang="es-MX"/>
        </a:p>
      </dgm:t>
    </dgm:pt>
    <dgm:pt modelId="{0B1F6D48-CEF0-4EFD-84DB-8E9D92C69C55}">
      <dgm:prSet phldrT="[Texto]" custT="1"/>
      <dgm:spPr/>
      <dgm:t>
        <a:bodyPr/>
        <a:lstStyle/>
        <a:p>
          <a:r>
            <a:rPr lang="es-MX" sz="2400" dirty="0" smtClean="0"/>
            <a:t>20%</a:t>
          </a:r>
          <a:endParaRPr lang="es-MX" sz="2400" dirty="0"/>
        </a:p>
      </dgm:t>
    </dgm:pt>
    <dgm:pt modelId="{C45711E4-83BF-4A0A-B2C5-D8E6D92CCC5E}" type="parTrans" cxnId="{E77FCA80-F40A-42A9-8A19-C97C55120A70}">
      <dgm:prSet/>
      <dgm:spPr/>
      <dgm:t>
        <a:bodyPr/>
        <a:lstStyle/>
        <a:p>
          <a:endParaRPr lang="es-MX"/>
        </a:p>
      </dgm:t>
    </dgm:pt>
    <dgm:pt modelId="{DE43A5CB-5F57-48F3-87C3-D6518F536C1D}" type="sibTrans" cxnId="{E77FCA80-F40A-42A9-8A19-C97C55120A70}">
      <dgm:prSet/>
      <dgm:spPr/>
      <dgm:t>
        <a:bodyPr/>
        <a:lstStyle/>
        <a:p>
          <a:endParaRPr lang="es-MX"/>
        </a:p>
      </dgm:t>
    </dgm:pt>
    <dgm:pt modelId="{9652B566-A7AC-44EC-8F5B-47F868ED48C2}">
      <dgm:prSet phldrT="[Texto]" custT="1"/>
      <dgm:spPr/>
      <dgm:t>
        <a:bodyPr/>
        <a:lstStyle/>
        <a:p>
          <a:r>
            <a:rPr lang="es-MX" sz="3200" dirty="0" smtClean="0"/>
            <a:t>15%</a:t>
          </a:r>
          <a:endParaRPr lang="es-MX" sz="3200" dirty="0"/>
        </a:p>
      </dgm:t>
    </dgm:pt>
    <dgm:pt modelId="{AFBE261A-F322-4F0B-87F7-0F0AE6B60D8B}" type="parTrans" cxnId="{661A4BA1-0406-4D73-9544-61987C549A9C}">
      <dgm:prSet/>
      <dgm:spPr/>
      <dgm:t>
        <a:bodyPr/>
        <a:lstStyle/>
        <a:p>
          <a:endParaRPr lang="es-MX"/>
        </a:p>
      </dgm:t>
    </dgm:pt>
    <dgm:pt modelId="{582CD169-82F4-4E87-9D27-C876E6557D9B}" type="sibTrans" cxnId="{661A4BA1-0406-4D73-9544-61987C549A9C}">
      <dgm:prSet/>
      <dgm:spPr/>
      <dgm:t>
        <a:bodyPr/>
        <a:lstStyle/>
        <a:p>
          <a:endParaRPr lang="es-MX"/>
        </a:p>
      </dgm:t>
    </dgm:pt>
    <dgm:pt modelId="{AAC30DEE-6C07-4284-BE4A-2480A3648204}">
      <dgm:prSet phldrT="[Texto]" custT="1"/>
      <dgm:spPr/>
      <dgm:t>
        <a:bodyPr/>
        <a:lstStyle/>
        <a:p>
          <a:r>
            <a:rPr lang="es-MX" sz="3200" dirty="0" smtClean="0"/>
            <a:t>10%</a:t>
          </a:r>
        </a:p>
      </dgm:t>
    </dgm:pt>
    <dgm:pt modelId="{5F36A46C-C4B3-4115-A7C2-C4628E56C858}" type="parTrans" cxnId="{EE18B50B-A7B4-4DB4-A352-7DB822D3926D}">
      <dgm:prSet/>
      <dgm:spPr/>
      <dgm:t>
        <a:bodyPr/>
        <a:lstStyle/>
        <a:p>
          <a:endParaRPr lang="es-MX"/>
        </a:p>
      </dgm:t>
    </dgm:pt>
    <dgm:pt modelId="{8BEFF038-BD67-401A-A4C9-D19FF3DED27A}" type="sibTrans" cxnId="{EE18B50B-A7B4-4DB4-A352-7DB822D3926D}">
      <dgm:prSet/>
      <dgm:spPr/>
      <dgm:t>
        <a:bodyPr/>
        <a:lstStyle/>
        <a:p>
          <a:endParaRPr lang="es-MX"/>
        </a:p>
      </dgm:t>
    </dgm:pt>
    <dgm:pt modelId="{A5C1616E-D178-4B22-B3E4-3509FFEAC3F9}">
      <dgm:prSet custT="1"/>
      <dgm:spPr/>
      <dgm:t>
        <a:bodyPr/>
        <a:lstStyle/>
        <a:p>
          <a:r>
            <a:rPr lang="es-MX" sz="3200" dirty="0" smtClean="0"/>
            <a:t>8%</a:t>
          </a:r>
          <a:endParaRPr lang="es-MX" sz="3200" dirty="0"/>
        </a:p>
      </dgm:t>
    </dgm:pt>
    <dgm:pt modelId="{36CF2487-F033-4700-805B-04AC46639298}" type="parTrans" cxnId="{422F6022-4279-4146-8D02-196390E77B35}">
      <dgm:prSet/>
      <dgm:spPr/>
      <dgm:t>
        <a:bodyPr/>
        <a:lstStyle/>
        <a:p>
          <a:endParaRPr lang="es-MX"/>
        </a:p>
      </dgm:t>
    </dgm:pt>
    <dgm:pt modelId="{41AC0AA5-4BBD-465E-9F76-1F3CDC12FBB3}" type="sibTrans" cxnId="{422F6022-4279-4146-8D02-196390E77B35}">
      <dgm:prSet/>
      <dgm:spPr/>
      <dgm:t>
        <a:bodyPr/>
        <a:lstStyle/>
        <a:p>
          <a:endParaRPr lang="es-MX"/>
        </a:p>
      </dgm:t>
    </dgm:pt>
    <dgm:pt modelId="{5EBEEB07-C1C1-490A-857B-624EC4AC4182}">
      <dgm:prSet custT="1"/>
      <dgm:spPr/>
      <dgm:t>
        <a:bodyPr/>
        <a:lstStyle/>
        <a:p>
          <a:r>
            <a:rPr lang="es-MX" sz="3200" dirty="0" smtClean="0"/>
            <a:t>5%</a:t>
          </a:r>
          <a:endParaRPr lang="es-MX" sz="3200" dirty="0"/>
        </a:p>
      </dgm:t>
    </dgm:pt>
    <dgm:pt modelId="{3E0F1708-4868-4997-939B-C3BF8AB1A17A}" type="parTrans" cxnId="{B0FE8383-51AD-434D-8DB2-98B31930503A}">
      <dgm:prSet/>
      <dgm:spPr/>
      <dgm:t>
        <a:bodyPr/>
        <a:lstStyle/>
        <a:p>
          <a:endParaRPr lang="es-MX"/>
        </a:p>
      </dgm:t>
    </dgm:pt>
    <dgm:pt modelId="{3FC763B9-D91D-4D10-AF1F-5D2A2C426F19}" type="sibTrans" cxnId="{B0FE8383-51AD-434D-8DB2-98B31930503A}">
      <dgm:prSet/>
      <dgm:spPr/>
      <dgm:t>
        <a:bodyPr/>
        <a:lstStyle/>
        <a:p>
          <a:endParaRPr lang="es-MX"/>
        </a:p>
      </dgm:t>
    </dgm:pt>
    <dgm:pt modelId="{0E97F649-086F-4EAD-98D4-10F0EDCA4ABF}">
      <dgm:prSet custT="1"/>
      <dgm:spPr/>
      <dgm:t>
        <a:bodyPr/>
        <a:lstStyle/>
        <a:p>
          <a:r>
            <a:rPr lang="es-MX" sz="3200" dirty="0" smtClean="0"/>
            <a:t>3%</a:t>
          </a:r>
          <a:endParaRPr lang="es-MX" sz="3200" dirty="0"/>
        </a:p>
      </dgm:t>
    </dgm:pt>
    <dgm:pt modelId="{6F8BB9A3-7E9B-4634-9B14-5EC0E802B751}" type="parTrans" cxnId="{88AF5223-F380-48AC-8FF6-CA401DE6B84D}">
      <dgm:prSet/>
      <dgm:spPr/>
      <dgm:t>
        <a:bodyPr/>
        <a:lstStyle/>
        <a:p>
          <a:endParaRPr lang="es-MX"/>
        </a:p>
      </dgm:t>
    </dgm:pt>
    <dgm:pt modelId="{A4307935-ACCA-45BC-9B3F-1231394944E8}" type="sibTrans" cxnId="{88AF5223-F380-48AC-8FF6-CA401DE6B84D}">
      <dgm:prSet/>
      <dgm:spPr/>
      <dgm:t>
        <a:bodyPr/>
        <a:lstStyle/>
        <a:p>
          <a:endParaRPr lang="es-MX"/>
        </a:p>
      </dgm:t>
    </dgm:pt>
    <dgm:pt modelId="{4FED7538-1566-41CC-9D2D-D450460E8791}">
      <dgm:prSet custT="1"/>
      <dgm:spPr/>
      <dgm:t>
        <a:bodyPr/>
        <a:lstStyle/>
        <a:p>
          <a:r>
            <a:rPr lang="es-MX" sz="3200" dirty="0" smtClean="0"/>
            <a:t>2.5%</a:t>
          </a:r>
          <a:endParaRPr lang="es-MX" sz="3200" dirty="0"/>
        </a:p>
      </dgm:t>
    </dgm:pt>
    <dgm:pt modelId="{E103B818-991E-4D59-8B34-214C3BEA9C92}" type="parTrans" cxnId="{B5774976-AD46-4062-9108-338F2249CE51}">
      <dgm:prSet/>
      <dgm:spPr/>
      <dgm:t>
        <a:bodyPr/>
        <a:lstStyle/>
        <a:p>
          <a:endParaRPr lang="es-MX"/>
        </a:p>
      </dgm:t>
    </dgm:pt>
    <dgm:pt modelId="{44C3A31C-56F0-4DDE-9C7F-C9846B917F7E}" type="sibTrans" cxnId="{B5774976-AD46-4062-9108-338F2249CE51}">
      <dgm:prSet/>
      <dgm:spPr/>
      <dgm:t>
        <a:bodyPr/>
        <a:lstStyle/>
        <a:p>
          <a:endParaRPr lang="es-MX"/>
        </a:p>
      </dgm:t>
    </dgm:pt>
    <dgm:pt modelId="{EBF8AB54-261A-4BDC-A311-04F640556CC2}">
      <dgm:prSet custT="1"/>
      <dgm:spPr/>
      <dgm:t>
        <a:bodyPr/>
        <a:lstStyle/>
        <a:p>
          <a:r>
            <a:rPr lang="es-MX" sz="3200" dirty="0" smtClean="0"/>
            <a:t>2%</a:t>
          </a:r>
          <a:endParaRPr lang="es-MX" sz="3200" dirty="0"/>
        </a:p>
      </dgm:t>
    </dgm:pt>
    <dgm:pt modelId="{2810838B-896C-4277-9AF5-1E2A0353A598}" type="parTrans" cxnId="{DD251347-7B05-4084-9199-9755DC4770E5}">
      <dgm:prSet/>
      <dgm:spPr/>
      <dgm:t>
        <a:bodyPr/>
        <a:lstStyle/>
        <a:p>
          <a:endParaRPr lang="es-MX"/>
        </a:p>
      </dgm:t>
    </dgm:pt>
    <dgm:pt modelId="{61D48251-14E3-4CB9-84E7-A245662A5ADE}" type="sibTrans" cxnId="{DD251347-7B05-4084-9199-9755DC4770E5}">
      <dgm:prSet/>
      <dgm:spPr/>
      <dgm:t>
        <a:bodyPr/>
        <a:lstStyle/>
        <a:p>
          <a:endParaRPr lang="es-MX"/>
        </a:p>
      </dgm:t>
    </dgm:pt>
    <dgm:pt modelId="{4EDA91D5-269D-4D7B-A72E-BC59B3CC22B8}">
      <dgm:prSet custT="1"/>
      <dgm:spPr/>
      <dgm:t>
        <a:bodyPr/>
        <a:lstStyle/>
        <a:p>
          <a:r>
            <a:rPr lang="es-MX" sz="3200" dirty="0" smtClean="0"/>
            <a:t>1.5%</a:t>
          </a:r>
          <a:endParaRPr lang="es-MX" sz="3200" dirty="0"/>
        </a:p>
      </dgm:t>
    </dgm:pt>
    <dgm:pt modelId="{B9471C9B-DDE5-429A-9B56-6711AFA5F459}" type="parTrans" cxnId="{5E256150-8353-4A32-A9F5-E8154442049D}">
      <dgm:prSet/>
      <dgm:spPr/>
      <dgm:t>
        <a:bodyPr/>
        <a:lstStyle/>
        <a:p>
          <a:endParaRPr lang="es-MX"/>
        </a:p>
      </dgm:t>
    </dgm:pt>
    <dgm:pt modelId="{4F1F9212-61C3-4341-A16A-430774F15EA7}" type="sibTrans" cxnId="{5E256150-8353-4A32-A9F5-E8154442049D}">
      <dgm:prSet/>
      <dgm:spPr/>
      <dgm:t>
        <a:bodyPr/>
        <a:lstStyle/>
        <a:p>
          <a:endParaRPr lang="es-MX"/>
        </a:p>
      </dgm:t>
    </dgm:pt>
    <dgm:pt modelId="{76B899E8-7BBE-4BF6-B75C-DF66485119FD}">
      <dgm:prSet custT="1"/>
      <dgm:spPr/>
      <dgm:t>
        <a:bodyPr/>
        <a:lstStyle/>
        <a:p>
          <a:r>
            <a:rPr lang="es-MX" sz="3200" dirty="0" smtClean="0"/>
            <a:t>1%</a:t>
          </a:r>
          <a:endParaRPr lang="es-MX" sz="3200" dirty="0"/>
        </a:p>
      </dgm:t>
    </dgm:pt>
    <dgm:pt modelId="{E5FFDDEA-48F9-4593-AF93-3D6A46154A88}" type="parTrans" cxnId="{0A2A02D4-FD79-4427-B287-DA3BF3DF28D0}">
      <dgm:prSet/>
      <dgm:spPr/>
      <dgm:t>
        <a:bodyPr/>
        <a:lstStyle/>
        <a:p>
          <a:endParaRPr lang="es-MX"/>
        </a:p>
      </dgm:t>
    </dgm:pt>
    <dgm:pt modelId="{F53F578A-A8E7-4B86-953C-463C3A670A0C}" type="sibTrans" cxnId="{0A2A02D4-FD79-4427-B287-DA3BF3DF28D0}">
      <dgm:prSet/>
      <dgm:spPr/>
      <dgm:t>
        <a:bodyPr/>
        <a:lstStyle/>
        <a:p>
          <a:endParaRPr lang="es-MX"/>
        </a:p>
      </dgm:t>
    </dgm:pt>
    <dgm:pt modelId="{D3A134CA-6AE1-48F1-97C1-8501777893AD}" type="pres">
      <dgm:prSet presAssocID="{DB941A13-55E1-464A-A244-5C84DC945429}" presName="Name0" presStyleCnt="0">
        <dgm:presLayoutVars>
          <dgm:dir/>
          <dgm:animLvl val="lvl"/>
          <dgm:resizeHandles val="exact"/>
        </dgm:presLayoutVars>
      </dgm:prSet>
      <dgm:spPr/>
      <dgm:t>
        <a:bodyPr/>
        <a:lstStyle/>
        <a:p>
          <a:endParaRPr lang="es-MX"/>
        </a:p>
      </dgm:t>
    </dgm:pt>
    <dgm:pt modelId="{4E625327-3310-4D80-AD2C-447C613BE320}" type="pres">
      <dgm:prSet presAssocID="{0B1F6D48-CEF0-4EFD-84DB-8E9D92C69C55}" presName="Name8" presStyleCnt="0"/>
      <dgm:spPr/>
      <dgm:t>
        <a:bodyPr/>
        <a:lstStyle/>
        <a:p>
          <a:endParaRPr lang="es-MX"/>
        </a:p>
      </dgm:t>
    </dgm:pt>
    <dgm:pt modelId="{42628952-267F-47C9-8FF3-60515E14FAAB}" type="pres">
      <dgm:prSet presAssocID="{0B1F6D48-CEF0-4EFD-84DB-8E9D92C69C55}" presName="level" presStyleLbl="node1" presStyleIdx="0" presStyleCnt="10">
        <dgm:presLayoutVars>
          <dgm:chMax val="1"/>
          <dgm:bulletEnabled val="1"/>
        </dgm:presLayoutVars>
      </dgm:prSet>
      <dgm:spPr/>
      <dgm:t>
        <a:bodyPr/>
        <a:lstStyle/>
        <a:p>
          <a:endParaRPr lang="es-MX"/>
        </a:p>
      </dgm:t>
    </dgm:pt>
    <dgm:pt modelId="{18C8A979-D555-4628-8934-2BF7F84E2552}" type="pres">
      <dgm:prSet presAssocID="{0B1F6D48-CEF0-4EFD-84DB-8E9D92C69C55}" presName="levelTx" presStyleLbl="revTx" presStyleIdx="0" presStyleCnt="0">
        <dgm:presLayoutVars>
          <dgm:chMax val="1"/>
          <dgm:bulletEnabled val="1"/>
        </dgm:presLayoutVars>
      </dgm:prSet>
      <dgm:spPr/>
      <dgm:t>
        <a:bodyPr/>
        <a:lstStyle/>
        <a:p>
          <a:endParaRPr lang="es-MX"/>
        </a:p>
      </dgm:t>
    </dgm:pt>
    <dgm:pt modelId="{38B51CA8-6402-4EF8-BF1E-BCF0B125F0BD}" type="pres">
      <dgm:prSet presAssocID="{9652B566-A7AC-44EC-8F5B-47F868ED48C2}" presName="Name8" presStyleCnt="0"/>
      <dgm:spPr/>
      <dgm:t>
        <a:bodyPr/>
        <a:lstStyle/>
        <a:p>
          <a:endParaRPr lang="es-MX"/>
        </a:p>
      </dgm:t>
    </dgm:pt>
    <dgm:pt modelId="{E3931EB6-7037-4348-B2AD-CE0393C4ECE5}" type="pres">
      <dgm:prSet presAssocID="{9652B566-A7AC-44EC-8F5B-47F868ED48C2}" presName="level" presStyleLbl="node1" presStyleIdx="1" presStyleCnt="10">
        <dgm:presLayoutVars>
          <dgm:chMax val="1"/>
          <dgm:bulletEnabled val="1"/>
        </dgm:presLayoutVars>
      </dgm:prSet>
      <dgm:spPr/>
      <dgm:t>
        <a:bodyPr/>
        <a:lstStyle/>
        <a:p>
          <a:endParaRPr lang="es-MX"/>
        </a:p>
      </dgm:t>
    </dgm:pt>
    <dgm:pt modelId="{C4E36E57-A745-427B-B8D7-0E921E43EAD3}" type="pres">
      <dgm:prSet presAssocID="{9652B566-A7AC-44EC-8F5B-47F868ED48C2}" presName="levelTx" presStyleLbl="revTx" presStyleIdx="0" presStyleCnt="0">
        <dgm:presLayoutVars>
          <dgm:chMax val="1"/>
          <dgm:bulletEnabled val="1"/>
        </dgm:presLayoutVars>
      </dgm:prSet>
      <dgm:spPr/>
      <dgm:t>
        <a:bodyPr/>
        <a:lstStyle/>
        <a:p>
          <a:endParaRPr lang="es-MX"/>
        </a:p>
      </dgm:t>
    </dgm:pt>
    <dgm:pt modelId="{336259C8-463E-4CB3-BEDE-B76A18871AE7}" type="pres">
      <dgm:prSet presAssocID="{AAC30DEE-6C07-4284-BE4A-2480A3648204}" presName="Name8" presStyleCnt="0"/>
      <dgm:spPr/>
      <dgm:t>
        <a:bodyPr/>
        <a:lstStyle/>
        <a:p>
          <a:endParaRPr lang="es-MX"/>
        </a:p>
      </dgm:t>
    </dgm:pt>
    <dgm:pt modelId="{AD1BAE21-1DB0-4131-ACC2-58DDB11121E5}" type="pres">
      <dgm:prSet presAssocID="{AAC30DEE-6C07-4284-BE4A-2480A3648204}" presName="level" presStyleLbl="node1" presStyleIdx="2" presStyleCnt="10">
        <dgm:presLayoutVars>
          <dgm:chMax val="1"/>
          <dgm:bulletEnabled val="1"/>
        </dgm:presLayoutVars>
      </dgm:prSet>
      <dgm:spPr/>
      <dgm:t>
        <a:bodyPr/>
        <a:lstStyle/>
        <a:p>
          <a:endParaRPr lang="es-MX"/>
        </a:p>
      </dgm:t>
    </dgm:pt>
    <dgm:pt modelId="{04F15171-0630-4F98-925E-0697BE82EA70}" type="pres">
      <dgm:prSet presAssocID="{AAC30DEE-6C07-4284-BE4A-2480A3648204}" presName="levelTx" presStyleLbl="revTx" presStyleIdx="0" presStyleCnt="0">
        <dgm:presLayoutVars>
          <dgm:chMax val="1"/>
          <dgm:bulletEnabled val="1"/>
        </dgm:presLayoutVars>
      </dgm:prSet>
      <dgm:spPr/>
      <dgm:t>
        <a:bodyPr/>
        <a:lstStyle/>
        <a:p>
          <a:endParaRPr lang="es-MX"/>
        </a:p>
      </dgm:t>
    </dgm:pt>
    <dgm:pt modelId="{E1A4F64B-D4A1-4B89-BE5D-DB8DFCB72AEB}" type="pres">
      <dgm:prSet presAssocID="{A5C1616E-D178-4B22-B3E4-3509FFEAC3F9}" presName="Name8" presStyleCnt="0"/>
      <dgm:spPr/>
      <dgm:t>
        <a:bodyPr/>
        <a:lstStyle/>
        <a:p>
          <a:endParaRPr lang="es-MX"/>
        </a:p>
      </dgm:t>
    </dgm:pt>
    <dgm:pt modelId="{D9C29DC1-3DF0-4E18-A3ED-FA13AC75C0D1}" type="pres">
      <dgm:prSet presAssocID="{A5C1616E-D178-4B22-B3E4-3509FFEAC3F9}" presName="level" presStyleLbl="node1" presStyleIdx="3" presStyleCnt="10">
        <dgm:presLayoutVars>
          <dgm:chMax val="1"/>
          <dgm:bulletEnabled val="1"/>
        </dgm:presLayoutVars>
      </dgm:prSet>
      <dgm:spPr/>
      <dgm:t>
        <a:bodyPr/>
        <a:lstStyle/>
        <a:p>
          <a:endParaRPr lang="es-MX"/>
        </a:p>
      </dgm:t>
    </dgm:pt>
    <dgm:pt modelId="{8B75373C-3E08-4DD6-948C-0D13185B8866}" type="pres">
      <dgm:prSet presAssocID="{A5C1616E-D178-4B22-B3E4-3509FFEAC3F9}" presName="levelTx" presStyleLbl="revTx" presStyleIdx="0" presStyleCnt="0">
        <dgm:presLayoutVars>
          <dgm:chMax val="1"/>
          <dgm:bulletEnabled val="1"/>
        </dgm:presLayoutVars>
      </dgm:prSet>
      <dgm:spPr/>
      <dgm:t>
        <a:bodyPr/>
        <a:lstStyle/>
        <a:p>
          <a:endParaRPr lang="es-MX"/>
        </a:p>
      </dgm:t>
    </dgm:pt>
    <dgm:pt modelId="{C3F5A56F-25AF-4EB8-AB74-F6ACCE4D2CC9}" type="pres">
      <dgm:prSet presAssocID="{5EBEEB07-C1C1-490A-857B-624EC4AC4182}" presName="Name8" presStyleCnt="0"/>
      <dgm:spPr/>
      <dgm:t>
        <a:bodyPr/>
        <a:lstStyle/>
        <a:p>
          <a:endParaRPr lang="es-MX"/>
        </a:p>
      </dgm:t>
    </dgm:pt>
    <dgm:pt modelId="{0DDFC8E3-66EF-4997-B8A9-E3E13F25539C}" type="pres">
      <dgm:prSet presAssocID="{5EBEEB07-C1C1-490A-857B-624EC4AC4182}" presName="level" presStyleLbl="node1" presStyleIdx="4" presStyleCnt="10" custLinFactNeighborX="-384" custLinFactNeighborY="2406">
        <dgm:presLayoutVars>
          <dgm:chMax val="1"/>
          <dgm:bulletEnabled val="1"/>
        </dgm:presLayoutVars>
      </dgm:prSet>
      <dgm:spPr/>
      <dgm:t>
        <a:bodyPr/>
        <a:lstStyle/>
        <a:p>
          <a:endParaRPr lang="es-MX"/>
        </a:p>
      </dgm:t>
    </dgm:pt>
    <dgm:pt modelId="{3102D29C-1D4C-4B5A-8728-0B128D311BFC}" type="pres">
      <dgm:prSet presAssocID="{5EBEEB07-C1C1-490A-857B-624EC4AC4182}" presName="levelTx" presStyleLbl="revTx" presStyleIdx="0" presStyleCnt="0">
        <dgm:presLayoutVars>
          <dgm:chMax val="1"/>
          <dgm:bulletEnabled val="1"/>
        </dgm:presLayoutVars>
      </dgm:prSet>
      <dgm:spPr/>
      <dgm:t>
        <a:bodyPr/>
        <a:lstStyle/>
        <a:p>
          <a:endParaRPr lang="es-MX"/>
        </a:p>
      </dgm:t>
    </dgm:pt>
    <dgm:pt modelId="{7094EC40-7B60-488D-9054-94BF53735818}" type="pres">
      <dgm:prSet presAssocID="{0E97F649-086F-4EAD-98D4-10F0EDCA4ABF}" presName="Name8" presStyleCnt="0"/>
      <dgm:spPr/>
      <dgm:t>
        <a:bodyPr/>
        <a:lstStyle/>
        <a:p>
          <a:endParaRPr lang="es-MX"/>
        </a:p>
      </dgm:t>
    </dgm:pt>
    <dgm:pt modelId="{5B9C1A94-9EC6-4C04-AC60-3BE35F6B4713}" type="pres">
      <dgm:prSet presAssocID="{0E97F649-086F-4EAD-98D4-10F0EDCA4ABF}" presName="level" presStyleLbl="node1" presStyleIdx="5" presStyleCnt="10">
        <dgm:presLayoutVars>
          <dgm:chMax val="1"/>
          <dgm:bulletEnabled val="1"/>
        </dgm:presLayoutVars>
      </dgm:prSet>
      <dgm:spPr/>
      <dgm:t>
        <a:bodyPr/>
        <a:lstStyle/>
        <a:p>
          <a:endParaRPr lang="es-MX"/>
        </a:p>
      </dgm:t>
    </dgm:pt>
    <dgm:pt modelId="{19696D13-EE47-4E43-BD03-F270421790FF}" type="pres">
      <dgm:prSet presAssocID="{0E97F649-086F-4EAD-98D4-10F0EDCA4ABF}" presName="levelTx" presStyleLbl="revTx" presStyleIdx="0" presStyleCnt="0">
        <dgm:presLayoutVars>
          <dgm:chMax val="1"/>
          <dgm:bulletEnabled val="1"/>
        </dgm:presLayoutVars>
      </dgm:prSet>
      <dgm:spPr/>
      <dgm:t>
        <a:bodyPr/>
        <a:lstStyle/>
        <a:p>
          <a:endParaRPr lang="es-MX"/>
        </a:p>
      </dgm:t>
    </dgm:pt>
    <dgm:pt modelId="{59A2BBBF-05F0-4721-ACEE-7B2C44716474}" type="pres">
      <dgm:prSet presAssocID="{4FED7538-1566-41CC-9D2D-D450460E8791}" presName="Name8" presStyleCnt="0"/>
      <dgm:spPr/>
      <dgm:t>
        <a:bodyPr/>
        <a:lstStyle/>
        <a:p>
          <a:endParaRPr lang="es-MX"/>
        </a:p>
      </dgm:t>
    </dgm:pt>
    <dgm:pt modelId="{D0E11EA3-1006-41BD-9B8C-2AA395934562}" type="pres">
      <dgm:prSet presAssocID="{4FED7538-1566-41CC-9D2D-D450460E8791}" presName="level" presStyleLbl="node1" presStyleIdx="6" presStyleCnt="10">
        <dgm:presLayoutVars>
          <dgm:chMax val="1"/>
          <dgm:bulletEnabled val="1"/>
        </dgm:presLayoutVars>
      </dgm:prSet>
      <dgm:spPr/>
      <dgm:t>
        <a:bodyPr/>
        <a:lstStyle/>
        <a:p>
          <a:endParaRPr lang="es-MX"/>
        </a:p>
      </dgm:t>
    </dgm:pt>
    <dgm:pt modelId="{9A51FBD0-2DC5-40D4-A4BF-F61F9984F91B}" type="pres">
      <dgm:prSet presAssocID="{4FED7538-1566-41CC-9D2D-D450460E8791}" presName="levelTx" presStyleLbl="revTx" presStyleIdx="0" presStyleCnt="0">
        <dgm:presLayoutVars>
          <dgm:chMax val="1"/>
          <dgm:bulletEnabled val="1"/>
        </dgm:presLayoutVars>
      </dgm:prSet>
      <dgm:spPr/>
      <dgm:t>
        <a:bodyPr/>
        <a:lstStyle/>
        <a:p>
          <a:endParaRPr lang="es-MX"/>
        </a:p>
      </dgm:t>
    </dgm:pt>
    <dgm:pt modelId="{A1377453-046A-4B71-BA97-78E0EF849472}" type="pres">
      <dgm:prSet presAssocID="{EBF8AB54-261A-4BDC-A311-04F640556CC2}" presName="Name8" presStyleCnt="0"/>
      <dgm:spPr/>
      <dgm:t>
        <a:bodyPr/>
        <a:lstStyle/>
        <a:p>
          <a:endParaRPr lang="es-MX"/>
        </a:p>
      </dgm:t>
    </dgm:pt>
    <dgm:pt modelId="{E0B273C9-92BD-4763-8BFB-0EF941C8E42F}" type="pres">
      <dgm:prSet presAssocID="{EBF8AB54-261A-4BDC-A311-04F640556CC2}" presName="level" presStyleLbl="node1" presStyleIdx="7" presStyleCnt="10">
        <dgm:presLayoutVars>
          <dgm:chMax val="1"/>
          <dgm:bulletEnabled val="1"/>
        </dgm:presLayoutVars>
      </dgm:prSet>
      <dgm:spPr/>
      <dgm:t>
        <a:bodyPr/>
        <a:lstStyle/>
        <a:p>
          <a:endParaRPr lang="es-MX"/>
        </a:p>
      </dgm:t>
    </dgm:pt>
    <dgm:pt modelId="{587D10F9-0259-40F4-8EF5-A22C3867718B}" type="pres">
      <dgm:prSet presAssocID="{EBF8AB54-261A-4BDC-A311-04F640556CC2}" presName="levelTx" presStyleLbl="revTx" presStyleIdx="0" presStyleCnt="0">
        <dgm:presLayoutVars>
          <dgm:chMax val="1"/>
          <dgm:bulletEnabled val="1"/>
        </dgm:presLayoutVars>
      </dgm:prSet>
      <dgm:spPr/>
      <dgm:t>
        <a:bodyPr/>
        <a:lstStyle/>
        <a:p>
          <a:endParaRPr lang="es-MX"/>
        </a:p>
      </dgm:t>
    </dgm:pt>
    <dgm:pt modelId="{6BEBFCD2-469A-497C-8381-72A34120E198}" type="pres">
      <dgm:prSet presAssocID="{4EDA91D5-269D-4D7B-A72E-BC59B3CC22B8}" presName="Name8" presStyleCnt="0"/>
      <dgm:spPr/>
      <dgm:t>
        <a:bodyPr/>
        <a:lstStyle/>
        <a:p>
          <a:endParaRPr lang="es-MX"/>
        </a:p>
      </dgm:t>
    </dgm:pt>
    <dgm:pt modelId="{A64AB5FA-E5B6-445C-9741-E5E2BF3BBD7D}" type="pres">
      <dgm:prSet presAssocID="{4EDA91D5-269D-4D7B-A72E-BC59B3CC22B8}" presName="level" presStyleLbl="node1" presStyleIdx="8" presStyleCnt="10">
        <dgm:presLayoutVars>
          <dgm:chMax val="1"/>
          <dgm:bulletEnabled val="1"/>
        </dgm:presLayoutVars>
      </dgm:prSet>
      <dgm:spPr/>
      <dgm:t>
        <a:bodyPr/>
        <a:lstStyle/>
        <a:p>
          <a:endParaRPr lang="es-MX"/>
        </a:p>
      </dgm:t>
    </dgm:pt>
    <dgm:pt modelId="{267456F0-79F7-42E0-8060-0DF57B78FF0B}" type="pres">
      <dgm:prSet presAssocID="{4EDA91D5-269D-4D7B-A72E-BC59B3CC22B8}" presName="levelTx" presStyleLbl="revTx" presStyleIdx="0" presStyleCnt="0">
        <dgm:presLayoutVars>
          <dgm:chMax val="1"/>
          <dgm:bulletEnabled val="1"/>
        </dgm:presLayoutVars>
      </dgm:prSet>
      <dgm:spPr/>
      <dgm:t>
        <a:bodyPr/>
        <a:lstStyle/>
        <a:p>
          <a:endParaRPr lang="es-MX"/>
        </a:p>
      </dgm:t>
    </dgm:pt>
    <dgm:pt modelId="{D856B8EA-5B56-4E41-9D53-3021C5B2ACCC}" type="pres">
      <dgm:prSet presAssocID="{76B899E8-7BBE-4BF6-B75C-DF66485119FD}" presName="Name8" presStyleCnt="0"/>
      <dgm:spPr/>
      <dgm:t>
        <a:bodyPr/>
        <a:lstStyle/>
        <a:p>
          <a:endParaRPr lang="es-MX"/>
        </a:p>
      </dgm:t>
    </dgm:pt>
    <dgm:pt modelId="{341D11E2-626B-421C-B04C-C5FA0EC4B5A2}" type="pres">
      <dgm:prSet presAssocID="{76B899E8-7BBE-4BF6-B75C-DF66485119FD}" presName="level" presStyleLbl="node1" presStyleIdx="9" presStyleCnt="10" custLinFactNeighborX="-255" custLinFactNeighborY="1543">
        <dgm:presLayoutVars>
          <dgm:chMax val="1"/>
          <dgm:bulletEnabled val="1"/>
        </dgm:presLayoutVars>
      </dgm:prSet>
      <dgm:spPr/>
      <dgm:t>
        <a:bodyPr/>
        <a:lstStyle/>
        <a:p>
          <a:endParaRPr lang="es-MX"/>
        </a:p>
      </dgm:t>
    </dgm:pt>
    <dgm:pt modelId="{CB7F78E8-2743-4106-9438-D9DC0C3B2182}" type="pres">
      <dgm:prSet presAssocID="{76B899E8-7BBE-4BF6-B75C-DF66485119FD}" presName="levelTx" presStyleLbl="revTx" presStyleIdx="0" presStyleCnt="0">
        <dgm:presLayoutVars>
          <dgm:chMax val="1"/>
          <dgm:bulletEnabled val="1"/>
        </dgm:presLayoutVars>
      </dgm:prSet>
      <dgm:spPr/>
      <dgm:t>
        <a:bodyPr/>
        <a:lstStyle/>
        <a:p>
          <a:endParaRPr lang="es-MX"/>
        </a:p>
      </dgm:t>
    </dgm:pt>
  </dgm:ptLst>
  <dgm:cxnLst>
    <dgm:cxn modelId="{DEB17E3D-1369-4395-8218-EA64730E327A}" type="presOf" srcId="{4EDA91D5-269D-4D7B-A72E-BC59B3CC22B8}" destId="{267456F0-79F7-42E0-8060-0DF57B78FF0B}" srcOrd="1" destOrd="0" presId="urn:microsoft.com/office/officeart/2005/8/layout/pyramid1"/>
    <dgm:cxn modelId="{661A4BA1-0406-4D73-9544-61987C549A9C}" srcId="{DB941A13-55E1-464A-A244-5C84DC945429}" destId="{9652B566-A7AC-44EC-8F5B-47F868ED48C2}" srcOrd="1" destOrd="0" parTransId="{AFBE261A-F322-4F0B-87F7-0F0AE6B60D8B}" sibTransId="{582CD169-82F4-4E87-9D27-C876E6557D9B}"/>
    <dgm:cxn modelId="{118BED3B-E7EA-4CA9-921F-DC71A3B6DE2A}" type="presOf" srcId="{76B899E8-7BBE-4BF6-B75C-DF66485119FD}" destId="{341D11E2-626B-421C-B04C-C5FA0EC4B5A2}" srcOrd="0" destOrd="0" presId="urn:microsoft.com/office/officeart/2005/8/layout/pyramid1"/>
    <dgm:cxn modelId="{E7609550-1EA1-4042-ADD9-5111232D25F5}" type="presOf" srcId="{9652B566-A7AC-44EC-8F5B-47F868ED48C2}" destId="{E3931EB6-7037-4348-B2AD-CE0393C4ECE5}" srcOrd="0" destOrd="0" presId="urn:microsoft.com/office/officeart/2005/8/layout/pyramid1"/>
    <dgm:cxn modelId="{0A2A02D4-FD79-4427-B287-DA3BF3DF28D0}" srcId="{DB941A13-55E1-464A-A244-5C84DC945429}" destId="{76B899E8-7BBE-4BF6-B75C-DF66485119FD}" srcOrd="9" destOrd="0" parTransId="{E5FFDDEA-48F9-4593-AF93-3D6A46154A88}" sibTransId="{F53F578A-A8E7-4B86-953C-463C3A670A0C}"/>
    <dgm:cxn modelId="{D20CCB0D-76F3-4E32-913F-C47F25ED5034}" type="presOf" srcId="{0B1F6D48-CEF0-4EFD-84DB-8E9D92C69C55}" destId="{42628952-267F-47C9-8FF3-60515E14FAAB}" srcOrd="0" destOrd="0" presId="urn:microsoft.com/office/officeart/2005/8/layout/pyramid1"/>
    <dgm:cxn modelId="{E77FCA80-F40A-42A9-8A19-C97C55120A70}" srcId="{DB941A13-55E1-464A-A244-5C84DC945429}" destId="{0B1F6D48-CEF0-4EFD-84DB-8E9D92C69C55}" srcOrd="0" destOrd="0" parTransId="{C45711E4-83BF-4A0A-B2C5-D8E6D92CCC5E}" sibTransId="{DE43A5CB-5F57-48F3-87C3-D6518F536C1D}"/>
    <dgm:cxn modelId="{EE18B50B-A7B4-4DB4-A352-7DB822D3926D}" srcId="{DB941A13-55E1-464A-A244-5C84DC945429}" destId="{AAC30DEE-6C07-4284-BE4A-2480A3648204}" srcOrd="2" destOrd="0" parTransId="{5F36A46C-C4B3-4115-A7C2-C4628E56C858}" sibTransId="{8BEFF038-BD67-401A-A4C9-D19FF3DED27A}"/>
    <dgm:cxn modelId="{5E256150-8353-4A32-A9F5-E8154442049D}" srcId="{DB941A13-55E1-464A-A244-5C84DC945429}" destId="{4EDA91D5-269D-4D7B-A72E-BC59B3CC22B8}" srcOrd="8" destOrd="0" parTransId="{B9471C9B-DDE5-429A-9B56-6711AFA5F459}" sibTransId="{4F1F9212-61C3-4341-A16A-430774F15EA7}"/>
    <dgm:cxn modelId="{BAF526D8-CB7E-4BE0-8BF4-486950A18D5B}" type="presOf" srcId="{AAC30DEE-6C07-4284-BE4A-2480A3648204}" destId="{04F15171-0630-4F98-925E-0697BE82EA70}" srcOrd="1" destOrd="0" presId="urn:microsoft.com/office/officeart/2005/8/layout/pyramid1"/>
    <dgm:cxn modelId="{5F2ABB33-D9B1-4D89-9C59-B752325DEC6C}" type="presOf" srcId="{EBF8AB54-261A-4BDC-A311-04F640556CC2}" destId="{E0B273C9-92BD-4763-8BFB-0EF941C8E42F}" srcOrd="0" destOrd="0" presId="urn:microsoft.com/office/officeart/2005/8/layout/pyramid1"/>
    <dgm:cxn modelId="{F445CDD7-D4F6-484F-A93D-C068A591AAEA}" type="presOf" srcId="{0E97F649-086F-4EAD-98D4-10F0EDCA4ABF}" destId="{19696D13-EE47-4E43-BD03-F270421790FF}" srcOrd="1" destOrd="0" presId="urn:microsoft.com/office/officeart/2005/8/layout/pyramid1"/>
    <dgm:cxn modelId="{910FD8B8-6948-4341-8ABE-E300605D045E}" type="presOf" srcId="{4FED7538-1566-41CC-9D2D-D450460E8791}" destId="{D0E11EA3-1006-41BD-9B8C-2AA395934562}" srcOrd="0" destOrd="0" presId="urn:microsoft.com/office/officeart/2005/8/layout/pyramid1"/>
    <dgm:cxn modelId="{422F6022-4279-4146-8D02-196390E77B35}" srcId="{DB941A13-55E1-464A-A244-5C84DC945429}" destId="{A5C1616E-D178-4B22-B3E4-3509FFEAC3F9}" srcOrd="3" destOrd="0" parTransId="{36CF2487-F033-4700-805B-04AC46639298}" sibTransId="{41AC0AA5-4BBD-465E-9F76-1F3CDC12FBB3}"/>
    <dgm:cxn modelId="{5B800CFA-71B3-4099-92A2-DB10C45F0219}" type="presOf" srcId="{0B1F6D48-CEF0-4EFD-84DB-8E9D92C69C55}" destId="{18C8A979-D555-4628-8934-2BF7F84E2552}" srcOrd="1" destOrd="0" presId="urn:microsoft.com/office/officeart/2005/8/layout/pyramid1"/>
    <dgm:cxn modelId="{4DCEE821-5BE0-4F27-87B3-65B00400E446}" type="presOf" srcId="{5EBEEB07-C1C1-490A-857B-624EC4AC4182}" destId="{3102D29C-1D4C-4B5A-8728-0B128D311BFC}" srcOrd="1" destOrd="0" presId="urn:microsoft.com/office/officeart/2005/8/layout/pyramid1"/>
    <dgm:cxn modelId="{AA478F08-772B-4D53-A206-9AE17102D32A}" type="presOf" srcId="{EBF8AB54-261A-4BDC-A311-04F640556CC2}" destId="{587D10F9-0259-40F4-8EF5-A22C3867718B}" srcOrd="1" destOrd="0" presId="urn:microsoft.com/office/officeart/2005/8/layout/pyramid1"/>
    <dgm:cxn modelId="{DD251347-7B05-4084-9199-9755DC4770E5}" srcId="{DB941A13-55E1-464A-A244-5C84DC945429}" destId="{EBF8AB54-261A-4BDC-A311-04F640556CC2}" srcOrd="7" destOrd="0" parTransId="{2810838B-896C-4277-9AF5-1E2A0353A598}" sibTransId="{61D48251-14E3-4CB9-84E7-A245662A5ADE}"/>
    <dgm:cxn modelId="{986B31A0-C0BA-4FD1-9024-D8E446F04699}" type="presOf" srcId="{DB941A13-55E1-464A-A244-5C84DC945429}" destId="{D3A134CA-6AE1-48F1-97C1-8501777893AD}" srcOrd="0" destOrd="0" presId="urn:microsoft.com/office/officeart/2005/8/layout/pyramid1"/>
    <dgm:cxn modelId="{D78C8EDB-DC7D-4E06-9AE5-6E11DB75D183}" type="presOf" srcId="{4EDA91D5-269D-4D7B-A72E-BC59B3CC22B8}" destId="{A64AB5FA-E5B6-445C-9741-E5E2BF3BBD7D}" srcOrd="0" destOrd="0" presId="urn:microsoft.com/office/officeart/2005/8/layout/pyramid1"/>
    <dgm:cxn modelId="{88AF5223-F380-48AC-8FF6-CA401DE6B84D}" srcId="{DB941A13-55E1-464A-A244-5C84DC945429}" destId="{0E97F649-086F-4EAD-98D4-10F0EDCA4ABF}" srcOrd="5" destOrd="0" parTransId="{6F8BB9A3-7E9B-4634-9B14-5EC0E802B751}" sibTransId="{A4307935-ACCA-45BC-9B3F-1231394944E8}"/>
    <dgm:cxn modelId="{29B1E80D-C109-4D7A-A410-4730B9689A8C}" type="presOf" srcId="{0E97F649-086F-4EAD-98D4-10F0EDCA4ABF}" destId="{5B9C1A94-9EC6-4C04-AC60-3BE35F6B4713}" srcOrd="0" destOrd="0" presId="urn:microsoft.com/office/officeart/2005/8/layout/pyramid1"/>
    <dgm:cxn modelId="{B0FE8383-51AD-434D-8DB2-98B31930503A}" srcId="{DB941A13-55E1-464A-A244-5C84DC945429}" destId="{5EBEEB07-C1C1-490A-857B-624EC4AC4182}" srcOrd="4" destOrd="0" parTransId="{3E0F1708-4868-4997-939B-C3BF8AB1A17A}" sibTransId="{3FC763B9-D91D-4D10-AF1F-5D2A2C426F19}"/>
    <dgm:cxn modelId="{6BB65435-75AF-42B1-BE55-88E67424986C}" type="presOf" srcId="{4FED7538-1566-41CC-9D2D-D450460E8791}" destId="{9A51FBD0-2DC5-40D4-A4BF-F61F9984F91B}" srcOrd="1" destOrd="0" presId="urn:microsoft.com/office/officeart/2005/8/layout/pyramid1"/>
    <dgm:cxn modelId="{F2A150C5-8C18-4244-A79E-98E268683040}" type="presOf" srcId="{A5C1616E-D178-4B22-B3E4-3509FFEAC3F9}" destId="{D9C29DC1-3DF0-4E18-A3ED-FA13AC75C0D1}" srcOrd="0" destOrd="0" presId="urn:microsoft.com/office/officeart/2005/8/layout/pyramid1"/>
    <dgm:cxn modelId="{286A5E2F-7DF0-4B1F-8E93-4BF3F88C9D82}" type="presOf" srcId="{9652B566-A7AC-44EC-8F5B-47F868ED48C2}" destId="{C4E36E57-A745-427B-B8D7-0E921E43EAD3}" srcOrd="1" destOrd="0" presId="urn:microsoft.com/office/officeart/2005/8/layout/pyramid1"/>
    <dgm:cxn modelId="{904FF181-4F56-4AB4-A042-0AC85892B039}" type="presOf" srcId="{A5C1616E-D178-4B22-B3E4-3509FFEAC3F9}" destId="{8B75373C-3E08-4DD6-948C-0D13185B8866}" srcOrd="1" destOrd="0" presId="urn:microsoft.com/office/officeart/2005/8/layout/pyramid1"/>
    <dgm:cxn modelId="{B5774976-AD46-4062-9108-338F2249CE51}" srcId="{DB941A13-55E1-464A-A244-5C84DC945429}" destId="{4FED7538-1566-41CC-9D2D-D450460E8791}" srcOrd="6" destOrd="0" parTransId="{E103B818-991E-4D59-8B34-214C3BEA9C92}" sibTransId="{44C3A31C-56F0-4DDE-9C7F-C9846B917F7E}"/>
    <dgm:cxn modelId="{B5870BBA-9D81-47EE-A81E-E793C2D42CFF}" type="presOf" srcId="{5EBEEB07-C1C1-490A-857B-624EC4AC4182}" destId="{0DDFC8E3-66EF-4997-B8A9-E3E13F25539C}" srcOrd="0" destOrd="0" presId="urn:microsoft.com/office/officeart/2005/8/layout/pyramid1"/>
    <dgm:cxn modelId="{9CB7528F-AE42-45E9-82E2-D3147D1A2AB8}" type="presOf" srcId="{AAC30DEE-6C07-4284-BE4A-2480A3648204}" destId="{AD1BAE21-1DB0-4131-ACC2-58DDB11121E5}" srcOrd="0" destOrd="0" presId="urn:microsoft.com/office/officeart/2005/8/layout/pyramid1"/>
    <dgm:cxn modelId="{F39BBFE7-3EFC-41FE-840B-117F309462A5}" type="presOf" srcId="{76B899E8-7BBE-4BF6-B75C-DF66485119FD}" destId="{CB7F78E8-2743-4106-9438-D9DC0C3B2182}" srcOrd="1" destOrd="0" presId="urn:microsoft.com/office/officeart/2005/8/layout/pyramid1"/>
    <dgm:cxn modelId="{4231356A-62B2-4ACC-B8F4-DEDC96F1A1CE}" type="presParOf" srcId="{D3A134CA-6AE1-48F1-97C1-8501777893AD}" destId="{4E625327-3310-4D80-AD2C-447C613BE320}" srcOrd="0" destOrd="0" presId="urn:microsoft.com/office/officeart/2005/8/layout/pyramid1"/>
    <dgm:cxn modelId="{34CD2B25-3152-43DD-8476-311A6226EFCA}" type="presParOf" srcId="{4E625327-3310-4D80-AD2C-447C613BE320}" destId="{42628952-267F-47C9-8FF3-60515E14FAAB}" srcOrd="0" destOrd="0" presId="urn:microsoft.com/office/officeart/2005/8/layout/pyramid1"/>
    <dgm:cxn modelId="{AE6BCB1F-64EC-4FFB-AEAB-218CADFC7E1E}" type="presParOf" srcId="{4E625327-3310-4D80-AD2C-447C613BE320}" destId="{18C8A979-D555-4628-8934-2BF7F84E2552}" srcOrd="1" destOrd="0" presId="urn:microsoft.com/office/officeart/2005/8/layout/pyramid1"/>
    <dgm:cxn modelId="{F1B8D6FF-1765-4927-8AAC-DE16CA0DE385}" type="presParOf" srcId="{D3A134CA-6AE1-48F1-97C1-8501777893AD}" destId="{38B51CA8-6402-4EF8-BF1E-BCF0B125F0BD}" srcOrd="1" destOrd="0" presId="urn:microsoft.com/office/officeart/2005/8/layout/pyramid1"/>
    <dgm:cxn modelId="{BAB6CF3D-B192-4C15-8BD6-B6A40729B6C7}" type="presParOf" srcId="{38B51CA8-6402-4EF8-BF1E-BCF0B125F0BD}" destId="{E3931EB6-7037-4348-B2AD-CE0393C4ECE5}" srcOrd="0" destOrd="0" presId="urn:microsoft.com/office/officeart/2005/8/layout/pyramid1"/>
    <dgm:cxn modelId="{A80FA962-AEEF-42CB-9C68-ECD39D7BA118}" type="presParOf" srcId="{38B51CA8-6402-4EF8-BF1E-BCF0B125F0BD}" destId="{C4E36E57-A745-427B-B8D7-0E921E43EAD3}" srcOrd="1" destOrd="0" presId="urn:microsoft.com/office/officeart/2005/8/layout/pyramid1"/>
    <dgm:cxn modelId="{18330497-1CE3-495C-8DD7-D7A41F3D820A}" type="presParOf" srcId="{D3A134CA-6AE1-48F1-97C1-8501777893AD}" destId="{336259C8-463E-4CB3-BEDE-B76A18871AE7}" srcOrd="2" destOrd="0" presId="urn:microsoft.com/office/officeart/2005/8/layout/pyramid1"/>
    <dgm:cxn modelId="{98FC86AF-8E85-47A3-A8AF-9970B3A02823}" type="presParOf" srcId="{336259C8-463E-4CB3-BEDE-B76A18871AE7}" destId="{AD1BAE21-1DB0-4131-ACC2-58DDB11121E5}" srcOrd="0" destOrd="0" presId="urn:microsoft.com/office/officeart/2005/8/layout/pyramid1"/>
    <dgm:cxn modelId="{EE3ECE8F-605F-47D2-9FEF-481AA1574145}" type="presParOf" srcId="{336259C8-463E-4CB3-BEDE-B76A18871AE7}" destId="{04F15171-0630-4F98-925E-0697BE82EA70}" srcOrd="1" destOrd="0" presId="urn:microsoft.com/office/officeart/2005/8/layout/pyramid1"/>
    <dgm:cxn modelId="{33CD42B1-4C51-482E-99C4-D259120F7B38}" type="presParOf" srcId="{D3A134CA-6AE1-48F1-97C1-8501777893AD}" destId="{E1A4F64B-D4A1-4B89-BE5D-DB8DFCB72AEB}" srcOrd="3" destOrd="0" presId="urn:microsoft.com/office/officeart/2005/8/layout/pyramid1"/>
    <dgm:cxn modelId="{D871962B-F02B-4068-B72B-F5D6309B72D5}" type="presParOf" srcId="{E1A4F64B-D4A1-4B89-BE5D-DB8DFCB72AEB}" destId="{D9C29DC1-3DF0-4E18-A3ED-FA13AC75C0D1}" srcOrd="0" destOrd="0" presId="urn:microsoft.com/office/officeart/2005/8/layout/pyramid1"/>
    <dgm:cxn modelId="{81193DA0-1BBC-476F-AD0A-E1B89D194E36}" type="presParOf" srcId="{E1A4F64B-D4A1-4B89-BE5D-DB8DFCB72AEB}" destId="{8B75373C-3E08-4DD6-948C-0D13185B8866}" srcOrd="1" destOrd="0" presId="urn:microsoft.com/office/officeart/2005/8/layout/pyramid1"/>
    <dgm:cxn modelId="{1DE43382-A8B2-4E41-B9E3-9721A88AA062}" type="presParOf" srcId="{D3A134CA-6AE1-48F1-97C1-8501777893AD}" destId="{C3F5A56F-25AF-4EB8-AB74-F6ACCE4D2CC9}" srcOrd="4" destOrd="0" presId="urn:microsoft.com/office/officeart/2005/8/layout/pyramid1"/>
    <dgm:cxn modelId="{BE02A781-658D-4A63-95D7-986D003529DD}" type="presParOf" srcId="{C3F5A56F-25AF-4EB8-AB74-F6ACCE4D2CC9}" destId="{0DDFC8E3-66EF-4997-B8A9-E3E13F25539C}" srcOrd="0" destOrd="0" presId="urn:microsoft.com/office/officeart/2005/8/layout/pyramid1"/>
    <dgm:cxn modelId="{4A82648E-4185-4494-959D-591FD5A71311}" type="presParOf" srcId="{C3F5A56F-25AF-4EB8-AB74-F6ACCE4D2CC9}" destId="{3102D29C-1D4C-4B5A-8728-0B128D311BFC}" srcOrd="1" destOrd="0" presId="urn:microsoft.com/office/officeart/2005/8/layout/pyramid1"/>
    <dgm:cxn modelId="{AE7D9722-D036-49D0-8666-05288544CA1B}" type="presParOf" srcId="{D3A134CA-6AE1-48F1-97C1-8501777893AD}" destId="{7094EC40-7B60-488D-9054-94BF53735818}" srcOrd="5" destOrd="0" presId="urn:microsoft.com/office/officeart/2005/8/layout/pyramid1"/>
    <dgm:cxn modelId="{4F6375D4-A9E7-404B-A38B-C5C4136CA491}" type="presParOf" srcId="{7094EC40-7B60-488D-9054-94BF53735818}" destId="{5B9C1A94-9EC6-4C04-AC60-3BE35F6B4713}" srcOrd="0" destOrd="0" presId="urn:microsoft.com/office/officeart/2005/8/layout/pyramid1"/>
    <dgm:cxn modelId="{FD16A89A-A552-41E6-BE09-9CCB7E21713D}" type="presParOf" srcId="{7094EC40-7B60-488D-9054-94BF53735818}" destId="{19696D13-EE47-4E43-BD03-F270421790FF}" srcOrd="1" destOrd="0" presId="urn:microsoft.com/office/officeart/2005/8/layout/pyramid1"/>
    <dgm:cxn modelId="{4FCFD9EA-1C84-4EF3-99C4-E8906938F4AD}" type="presParOf" srcId="{D3A134CA-6AE1-48F1-97C1-8501777893AD}" destId="{59A2BBBF-05F0-4721-ACEE-7B2C44716474}" srcOrd="6" destOrd="0" presId="urn:microsoft.com/office/officeart/2005/8/layout/pyramid1"/>
    <dgm:cxn modelId="{4912B4C3-DE64-44B2-A9B4-E85448075510}" type="presParOf" srcId="{59A2BBBF-05F0-4721-ACEE-7B2C44716474}" destId="{D0E11EA3-1006-41BD-9B8C-2AA395934562}" srcOrd="0" destOrd="0" presId="urn:microsoft.com/office/officeart/2005/8/layout/pyramid1"/>
    <dgm:cxn modelId="{D1CEF6ED-9441-47AD-856B-B2375EBD10E0}" type="presParOf" srcId="{59A2BBBF-05F0-4721-ACEE-7B2C44716474}" destId="{9A51FBD0-2DC5-40D4-A4BF-F61F9984F91B}" srcOrd="1" destOrd="0" presId="urn:microsoft.com/office/officeart/2005/8/layout/pyramid1"/>
    <dgm:cxn modelId="{FB85D451-5390-4488-8578-BF0E60D13ECC}" type="presParOf" srcId="{D3A134CA-6AE1-48F1-97C1-8501777893AD}" destId="{A1377453-046A-4B71-BA97-78E0EF849472}" srcOrd="7" destOrd="0" presId="urn:microsoft.com/office/officeart/2005/8/layout/pyramid1"/>
    <dgm:cxn modelId="{55E6854C-4E3B-46B5-B1E5-2A734D6DE3E7}" type="presParOf" srcId="{A1377453-046A-4B71-BA97-78E0EF849472}" destId="{E0B273C9-92BD-4763-8BFB-0EF941C8E42F}" srcOrd="0" destOrd="0" presId="urn:microsoft.com/office/officeart/2005/8/layout/pyramid1"/>
    <dgm:cxn modelId="{ED21B38B-08F6-49DC-A2C7-880F80BB72A2}" type="presParOf" srcId="{A1377453-046A-4B71-BA97-78E0EF849472}" destId="{587D10F9-0259-40F4-8EF5-A22C3867718B}" srcOrd="1" destOrd="0" presId="urn:microsoft.com/office/officeart/2005/8/layout/pyramid1"/>
    <dgm:cxn modelId="{99F8699C-2F06-4361-A719-1191FF88F3A0}" type="presParOf" srcId="{D3A134CA-6AE1-48F1-97C1-8501777893AD}" destId="{6BEBFCD2-469A-497C-8381-72A34120E198}" srcOrd="8" destOrd="0" presId="urn:microsoft.com/office/officeart/2005/8/layout/pyramid1"/>
    <dgm:cxn modelId="{CA25A376-62AC-4280-873F-D685125B49C2}" type="presParOf" srcId="{6BEBFCD2-469A-497C-8381-72A34120E198}" destId="{A64AB5FA-E5B6-445C-9741-E5E2BF3BBD7D}" srcOrd="0" destOrd="0" presId="urn:microsoft.com/office/officeart/2005/8/layout/pyramid1"/>
    <dgm:cxn modelId="{5A5E9C3B-F378-4CE8-AD38-B652CF4EFF6C}" type="presParOf" srcId="{6BEBFCD2-469A-497C-8381-72A34120E198}" destId="{267456F0-79F7-42E0-8060-0DF57B78FF0B}" srcOrd="1" destOrd="0" presId="urn:microsoft.com/office/officeart/2005/8/layout/pyramid1"/>
    <dgm:cxn modelId="{FC1D5F93-FF86-4F42-A2B8-6EA369C8BC14}" type="presParOf" srcId="{D3A134CA-6AE1-48F1-97C1-8501777893AD}" destId="{D856B8EA-5B56-4E41-9D53-3021C5B2ACCC}" srcOrd="9" destOrd="0" presId="urn:microsoft.com/office/officeart/2005/8/layout/pyramid1"/>
    <dgm:cxn modelId="{3BDA9C75-F36B-468F-949B-7AA4201578BC}" type="presParOf" srcId="{D856B8EA-5B56-4E41-9D53-3021C5B2ACCC}" destId="{341D11E2-626B-421C-B04C-C5FA0EC4B5A2}" srcOrd="0" destOrd="0" presId="urn:microsoft.com/office/officeart/2005/8/layout/pyramid1"/>
    <dgm:cxn modelId="{3507ACD1-5EAC-4EFB-8677-C3A6FDAC810E}" type="presParOf" srcId="{D856B8EA-5B56-4E41-9D53-3021C5B2ACCC}" destId="{CB7F78E8-2743-4106-9438-D9DC0C3B218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BF5580-FDC9-45AD-B82F-FD5395F5C4CA}" type="doc">
      <dgm:prSet loTypeId="urn:microsoft.com/office/officeart/2009/layout/ReverseList" loCatId="relationship" qsTypeId="urn:microsoft.com/office/officeart/2005/8/quickstyle/simple5" qsCatId="simple" csTypeId="urn:microsoft.com/office/officeart/2005/8/colors/colorful4" csCatId="colorful" phldr="1"/>
      <dgm:spPr/>
      <dgm:t>
        <a:bodyPr/>
        <a:lstStyle/>
        <a:p>
          <a:endParaRPr lang="es-MX"/>
        </a:p>
      </dgm:t>
    </dgm:pt>
    <dgm:pt modelId="{0DB26063-63C4-4B08-AAD8-A3F181CF2793}">
      <dgm:prSet phldrT="[Texto]" custT="1"/>
      <dgm:spPr>
        <a:solidFill>
          <a:srgbClr val="8EFC08"/>
        </a:solidFill>
      </dgm:spPr>
      <dgm:t>
        <a:bodyPr/>
        <a:lstStyle/>
        <a:p>
          <a:pPr algn="l"/>
          <a:endParaRPr lang="es-MX" sz="2400" b="1" dirty="0" smtClean="0"/>
        </a:p>
        <a:p>
          <a:pPr algn="ctr"/>
          <a:endParaRPr lang="es-MX" sz="2400" b="1" dirty="0" smtClean="0"/>
        </a:p>
        <a:p>
          <a:pPr algn="ctr"/>
          <a:r>
            <a:rPr lang="es-MX" sz="2400" b="1" dirty="0" smtClean="0"/>
            <a:t>Financiamiento público</a:t>
          </a:r>
        </a:p>
        <a:p>
          <a:pPr algn="ctr"/>
          <a:endParaRPr lang="es-MX" sz="1800" b="1" dirty="0" smtClean="0"/>
        </a:p>
        <a:p>
          <a:pPr algn="ctr"/>
          <a:r>
            <a:rPr lang="es-MX" sz="2000" b="1" dirty="0" smtClean="0"/>
            <a:t>ART.319</a:t>
          </a:r>
        </a:p>
        <a:p>
          <a:pPr algn="ctr"/>
          <a:r>
            <a:rPr lang="es-MX" sz="2000" b="1" dirty="0" smtClean="0"/>
            <a:t>LEPPET</a:t>
          </a:r>
          <a:endParaRPr lang="es-MX" sz="2000" b="1" dirty="0"/>
        </a:p>
      </dgm:t>
    </dgm:pt>
    <dgm:pt modelId="{C0F9B384-32EE-4379-9653-4082E877EF7F}" type="parTrans" cxnId="{8BF31F76-18DB-4E79-8DC5-C6F15DF1CC9E}">
      <dgm:prSet/>
      <dgm:spPr/>
      <dgm:t>
        <a:bodyPr/>
        <a:lstStyle/>
        <a:p>
          <a:endParaRPr lang="es-MX"/>
        </a:p>
      </dgm:t>
    </dgm:pt>
    <dgm:pt modelId="{25FBBBF7-E5B5-4369-B3AF-C621B0D4962F}" type="sibTrans" cxnId="{8BF31F76-18DB-4E79-8DC5-C6F15DF1CC9E}">
      <dgm:prSet/>
      <dgm:spPr/>
      <dgm:t>
        <a:bodyPr/>
        <a:lstStyle/>
        <a:p>
          <a:endParaRPr lang="es-MX"/>
        </a:p>
      </dgm:t>
    </dgm:pt>
    <dgm:pt modelId="{6D18EDEA-C34D-42E8-9788-4BCAF5B98F1A}">
      <dgm:prSet phldrT="[Texto]" custT="1"/>
      <dgm:spPr>
        <a:solidFill>
          <a:srgbClr val="FB8D95"/>
        </a:solidFill>
      </dgm:spPr>
      <dgm:t>
        <a:bodyPr/>
        <a:lstStyle/>
        <a:p>
          <a:pPr algn="l"/>
          <a:endParaRPr lang="es-MX" sz="2200" b="1" dirty="0" smtClean="0"/>
        </a:p>
        <a:p>
          <a:pPr algn="l"/>
          <a:endParaRPr lang="es-MX" sz="2200" b="1" dirty="0" smtClean="0"/>
        </a:p>
        <a:p>
          <a:pPr algn="ctr"/>
          <a:r>
            <a:rPr lang="es-MX" sz="2400" b="1" dirty="0" smtClean="0"/>
            <a:t>Financiamiento privado</a:t>
          </a:r>
        </a:p>
        <a:p>
          <a:pPr algn="ctr"/>
          <a:endParaRPr lang="es-MX" sz="2400" b="1" dirty="0" smtClean="0"/>
        </a:p>
        <a:p>
          <a:pPr algn="ctr"/>
          <a:r>
            <a:rPr lang="es-MX" sz="2000" b="1" dirty="0" smtClean="0"/>
            <a:t>ART. 313</a:t>
          </a:r>
        </a:p>
        <a:p>
          <a:pPr algn="ctr"/>
          <a:r>
            <a:rPr lang="es-MX" sz="2000" b="1" dirty="0" smtClean="0"/>
            <a:t>LEPPET</a:t>
          </a:r>
          <a:endParaRPr lang="es-MX" sz="2000" b="1" dirty="0"/>
        </a:p>
      </dgm:t>
    </dgm:pt>
    <dgm:pt modelId="{7A0F87C3-0229-4909-8590-F772F6A3A70B}" type="parTrans" cxnId="{C0D4E128-796C-41DD-B7F6-59C40453F0AC}">
      <dgm:prSet/>
      <dgm:spPr/>
      <dgm:t>
        <a:bodyPr/>
        <a:lstStyle/>
        <a:p>
          <a:endParaRPr lang="es-MX"/>
        </a:p>
      </dgm:t>
    </dgm:pt>
    <dgm:pt modelId="{ECBD0A98-11E2-4036-AC28-B3F001871F4F}" type="sibTrans" cxnId="{C0D4E128-796C-41DD-B7F6-59C40453F0AC}">
      <dgm:prSet/>
      <dgm:spPr/>
      <dgm:t>
        <a:bodyPr/>
        <a:lstStyle/>
        <a:p>
          <a:endParaRPr lang="es-MX"/>
        </a:p>
      </dgm:t>
    </dgm:pt>
    <dgm:pt modelId="{5FC44F54-9B28-46C4-AB9A-40CA1F64337B}">
      <dgm:prSet/>
      <dgm:spPr/>
      <dgm:t>
        <a:bodyPr/>
        <a:lstStyle/>
        <a:p>
          <a:endParaRPr lang="es-ES"/>
        </a:p>
      </dgm:t>
    </dgm:pt>
    <dgm:pt modelId="{4436C459-AAC4-4961-B4D4-1430549E449C}" type="parTrans" cxnId="{850F84F3-85B5-4A06-BBC9-99F9EE121B39}">
      <dgm:prSet/>
      <dgm:spPr/>
      <dgm:t>
        <a:bodyPr/>
        <a:lstStyle/>
        <a:p>
          <a:endParaRPr lang="es-MX"/>
        </a:p>
      </dgm:t>
    </dgm:pt>
    <dgm:pt modelId="{83C778C8-C6B6-49DC-AA58-D64F82762648}" type="sibTrans" cxnId="{850F84F3-85B5-4A06-BBC9-99F9EE121B39}">
      <dgm:prSet/>
      <dgm:spPr/>
      <dgm:t>
        <a:bodyPr/>
        <a:lstStyle/>
        <a:p>
          <a:endParaRPr lang="es-MX"/>
        </a:p>
      </dgm:t>
    </dgm:pt>
    <dgm:pt modelId="{56565128-DA0C-4606-AD5C-1A0360E482E5}">
      <dgm:prSet/>
      <dgm:spPr/>
      <dgm:t>
        <a:bodyPr/>
        <a:lstStyle/>
        <a:p>
          <a:endParaRPr lang="es-ES"/>
        </a:p>
      </dgm:t>
    </dgm:pt>
    <dgm:pt modelId="{BD73ECA3-59AD-4A5C-8F12-CFEE67C1C67C}" type="parTrans" cxnId="{B1619A2A-13ED-44F8-A93C-22E65A0A9B69}">
      <dgm:prSet/>
      <dgm:spPr/>
      <dgm:t>
        <a:bodyPr/>
        <a:lstStyle/>
        <a:p>
          <a:endParaRPr lang="es-MX"/>
        </a:p>
      </dgm:t>
    </dgm:pt>
    <dgm:pt modelId="{1127B0BC-6BF1-4171-9ECE-E362DD205315}" type="sibTrans" cxnId="{B1619A2A-13ED-44F8-A93C-22E65A0A9B69}">
      <dgm:prSet/>
      <dgm:spPr/>
      <dgm:t>
        <a:bodyPr/>
        <a:lstStyle/>
        <a:p>
          <a:endParaRPr lang="es-MX"/>
        </a:p>
      </dgm:t>
    </dgm:pt>
    <dgm:pt modelId="{A4D7A02A-4278-4A76-92A6-4F5CC0441D7A}">
      <dgm:prSet/>
      <dgm:spPr/>
      <dgm:t>
        <a:bodyPr/>
        <a:lstStyle/>
        <a:p>
          <a:endParaRPr lang="es-ES"/>
        </a:p>
      </dgm:t>
    </dgm:pt>
    <dgm:pt modelId="{0A235967-59F0-470B-9201-9D6AB61625E7}" type="parTrans" cxnId="{35CDA573-0E96-4C0F-A5CA-2D3F5395D666}">
      <dgm:prSet/>
      <dgm:spPr/>
      <dgm:t>
        <a:bodyPr/>
        <a:lstStyle/>
        <a:p>
          <a:endParaRPr lang="es-MX"/>
        </a:p>
      </dgm:t>
    </dgm:pt>
    <dgm:pt modelId="{3E411805-8C13-4542-9502-270266413D4F}" type="sibTrans" cxnId="{35CDA573-0E96-4C0F-A5CA-2D3F5395D666}">
      <dgm:prSet/>
      <dgm:spPr/>
      <dgm:t>
        <a:bodyPr/>
        <a:lstStyle/>
        <a:p>
          <a:endParaRPr lang="es-MX"/>
        </a:p>
      </dgm:t>
    </dgm:pt>
    <dgm:pt modelId="{9210CAAB-DDF3-422D-8E1B-B1B2E45984AF}">
      <dgm:prSet/>
      <dgm:spPr/>
      <dgm:t>
        <a:bodyPr/>
        <a:lstStyle/>
        <a:p>
          <a:endParaRPr lang="es-ES"/>
        </a:p>
      </dgm:t>
    </dgm:pt>
    <dgm:pt modelId="{2B8DD541-9AE1-46CB-8D96-906B335C9A89}" type="parTrans" cxnId="{458C980D-D1AC-4172-9766-33CAA274A87E}">
      <dgm:prSet/>
      <dgm:spPr/>
      <dgm:t>
        <a:bodyPr/>
        <a:lstStyle/>
        <a:p>
          <a:endParaRPr lang="es-MX"/>
        </a:p>
      </dgm:t>
    </dgm:pt>
    <dgm:pt modelId="{0CF171F2-B771-4C5A-8FCB-62F68F8A07D3}" type="sibTrans" cxnId="{458C980D-D1AC-4172-9766-33CAA274A87E}">
      <dgm:prSet/>
      <dgm:spPr/>
      <dgm:t>
        <a:bodyPr/>
        <a:lstStyle/>
        <a:p>
          <a:endParaRPr lang="es-MX"/>
        </a:p>
      </dgm:t>
    </dgm:pt>
    <dgm:pt modelId="{FEBF0CF8-97FC-4B2D-B920-E94E20F48F47}" type="pres">
      <dgm:prSet presAssocID="{54BF5580-FDC9-45AD-B82F-FD5395F5C4CA}" presName="Name0" presStyleCnt="0">
        <dgm:presLayoutVars>
          <dgm:chMax val="2"/>
          <dgm:chPref val="2"/>
          <dgm:animLvl val="lvl"/>
        </dgm:presLayoutVars>
      </dgm:prSet>
      <dgm:spPr/>
      <dgm:t>
        <a:bodyPr/>
        <a:lstStyle/>
        <a:p>
          <a:endParaRPr lang="es-ES"/>
        </a:p>
      </dgm:t>
    </dgm:pt>
    <dgm:pt modelId="{A7CA8559-4B6A-4562-A0D6-AB1D2DE68B9E}" type="pres">
      <dgm:prSet presAssocID="{54BF5580-FDC9-45AD-B82F-FD5395F5C4CA}" presName="LeftText" presStyleLbl="revTx" presStyleIdx="0" presStyleCnt="0">
        <dgm:presLayoutVars>
          <dgm:bulletEnabled val="1"/>
        </dgm:presLayoutVars>
      </dgm:prSet>
      <dgm:spPr/>
      <dgm:t>
        <a:bodyPr/>
        <a:lstStyle/>
        <a:p>
          <a:endParaRPr lang="es-MX"/>
        </a:p>
      </dgm:t>
    </dgm:pt>
    <dgm:pt modelId="{F5258841-40A1-40E8-91CF-DE26F346C36B}" type="pres">
      <dgm:prSet presAssocID="{54BF5580-FDC9-45AD-B82F-FD5395F5C4CA}" presName="LeftNode" presStyleLbl="bgImgPlace1" presStyleIdx="0" presStyleCnt="2" custScaleX="107665">
        <dgm:presLayoutVars>
          <dgm:chMax val="2"/>
          <dgm:chPref val="2"/>
        </dgm:presLayoutVars>
      </dgm:prSet>
      <dgm:spPr/>
      <dgm:t>
        <a:bodyPr/>
        <a:lstStyle/>
        <a:p>
          <a:endParaRPr lang="es-MX"/>
        </a:p>
      </dgm:t>
    </dgm:pt>
    <dgm:pt modelId="{4393518F-1D35-4DC9-A8B2-C76B75EA78E9}" type="pres">
      <dgm:prSet presAssocID="{54BF5580-FDC9-45AD-B82F-FD5395F5C4CA}" presName="RightText" presStyleLbl="revTx" presStyleIdx="0" presStyleCnt="0">
        <dgm:presLayoutVars>
          <dgm:bulletEnabled val="1"/>
        </dgm:presLayoutVars>
      </dgm:prSet>
      <dgm:spPr/>
      <dgm:t>
        <a:bodyPr/>
        <a:lstStyle/>
        <a:p>
          <a:endParaRPr lang="es-MX"/>
        </a:p>
      </dgm:t>
    </dgm:pt>
    <dgm:pt modelId="{39DE7282-7B0F-4CF2-BE56-0ACD43AEDCE2}" type="pres">
      <dgm:prSet presAssocID="{54BF5580-FDC9-45AD-B82F-FD5395F5C4CA}" presName="RightNode" presStyleLbl="bgImgPlace1" presStyleIdx="1" presStyleCnt="2" custScaleX="111361">
        <dgm:presLayoutVars>
          <dgm:chMax val="0"/>
          <dgm:chPref val="0"/>
        </dgm:presLayoutVars>
      </dgm:prSet>
      <dgm:spPr/>
      <dgm:t>
        <a:bodyPr/>
        <a:lstStyle/>
        <a:p>
          <a:endParaRPr lang="es-MX"/>
        </a:p>
      </dgm:t>
    </dgm:pt>
    <dgm:pt modelId="{DACE13A2-4256-4FB9-B2E6-3784A12155E1}" type="pres">
      <dgm:prSet presAssocID="{54BF5580-FDC9-45AD-B82F-FD5395F5C4CA}" presName="TopArrow" presStyleLbl="node1" presStyleIdx="0" presStyleCnt="2"/>
      <dgm:spPr/>
    </dgm:pt>
    <dgm:pt modelId="{8D9E7598-9AEB-40A9-9813-9C87CC03959B}" type="pres">
      <dgm:prSet presAssocID="{54BF5580-FDC9-45AD-B82F-FD5395F5C4CA}" presName="BottomArrow" presStyleLbl="node1" presStyleIdx="1" presStyleCnt="2"/>
      <dgm:spPr/>
    </dgm:pt>
  </dgm:ptLst>
  <dgm:cxnLst>
    <dgm:cxn modelId="{8BF31F76-18DB-4E79-8DC5-C6F15DF1CC9E}" srcId="{54BF5580-FDC9-45AD-B82F-FD5395F5C4CA}" destId="{0DB26063-63C4-4B08-AAD8-A3F181CF2793}" srcOrd="0" destOrd="0" parTransId="{C0F9B384-32EE-4379-9653-4082E877EF7F}" sibTransId="{25FBBBF7-E5B5-4369-B3AF-C621B0D4962F}"/>
    <dgm:cxn modelId="{850F84F3-85B5-4A06-BBC9-99F9EE121B39}" srcId="{54BF5580-FDC9-45AD-B82F-FD5395F5C4CA}" destId="{5FC44F54-9B28-46C4-AB9A-40CA1F64337B}" srcOrd="4" destOrd="0" parTransId="{4436C459-AAC4-4961-B4D4-1430549E449C}" sibTransId="{83C778C8-C6B6-49DC-AA58-D64F82762648}"/>
    <dgm:cxn modelId="{35CDA573-0E96-4C0F-A5CA-2D3F5395D666}" srcId="{54BF5580-FDC9-45AD-B82F-FD5395F5C4CA}" destId="{A4D7A02A-4278-4A76-92A6-4F5CC0441D7A}" srcOrd="2" destOrd="0" parTransId="{0A235967-59F0-470B-9201-9D6AB61625E7}" sibTransId="{3E411805-8C13-4542-9502-270266413D4F}"/>
    <dgm:cxn modelId="{3606FCED-BEFA-411D-B008-34D1F936EF01}" type="presOf" srcId="{54BF5580-FDC9-45AD-B82F-FD5395F5C4CA}" destId="{FEBF0CF8-97FC-4B2D-B920-E94E20F48F47}" srcOrd="0" destOrd="0" presId="urn:microsoft.com/office/officeart/2009/layout/ReverseList"/>
    <dgm:cxn modelId="{458C980D-D1AC-4172-9766-33CAA274A87E}" srcId="{54BF5580-FDC9-45AD-B82F-FD5395F5C4CA}" destId="{9210CAAB-DDF3-422D-8E1B-B1B2E45984AF}" srcOrd="3" destOrd="0" parTransId="{2B8DD541-9AE1-46CB-8D96-906B335C9A89}" sibTransId="{0CF171F2-B771-4C5A-8FCB-62F68F8A07D3}"/>
    <dgm:cxn modelId="{C0D4E128-796C-41DD-B7F6-59C40453F0AC}" srcId="{54BF5580-FDC9-45AD-B82F-FD5395F5C4CA}" destId="{6D18EDEA-C34D-42E8-9788-4BCAF5B98F1A}" srcOrd="1" destOrd="0" parTransId="{7A0F87C3-0229-4909-8590-F772F6A3A70B}" sibTransId="{ECBD0A98-11E2-4036-AC28-B3F001871F4F}"/>
    <dgm:cxn modelId="{AE87FADB-872A-4E5D-86F1-259FA5EF5C82}" type="presOf" srcId="{6D18EDEA-C34D-42E8-9788-4BCAF5B98F1A}" destId="{39DE7282-7B0F-4CF2-BE56-0ACD43AEDCE2}" srcOrd="1" destOrd="0" presId="urn:microsoft.com/office/officeart/2009/layout/ReverseList"/>
    <dgm:cxn modelId="{64CA3CB9-5E9E-4D63-AAA0-4DA1A7DCCCDF}" type="presOf" srcId="{0DB26063-63C4-4B08-AAD8-A3F181CF2793}" destId="{F5258841-40A1-40E8-91CF-DE26F346C36B}" srcOrd="1" destOrd="0" presId="urn:microsoft.com/office/officeart/2009/layout/ReverseList"/>
    <dgm:cxn modelId="{53BD7F15-C9B2-4B24-A6EC-EC515F0FE7DA}" type="presOf" srcId="{6D18EDEA-C34D-42E8-9788-4BCAF5B98F1A}" destId="{4393518F-1D35-4DC9-A8B2-C76B75EA78E9}" srcOrd="0" destOrd="0" presId="urn:microsoft.com/office/officeart/2009/layout/ReverseList"/>
    <dgm:cxn modelId="{8A996902-1B21-49D0-AFF6-BBB845508ACD}" type="presOf" srcId="{0DB26063-63C4-4B08-AAD8-A3F181CF2793}" destId="{A7CA8559-4B6A-4562-A0D6-AB1D2DE68B9E}" srcOrd="0" destOrd="0" presId="urn:microsoft.com/office/officeart/2009/layout/ReverseList"/>
    <dgm:cxn modelId="{B1619A2A-13ED-44F8-A93C-22E65A0A9B69}" srcId="{54BF5580-FDC9-45AD-B82F-FD5395F5C4CA}" destId="{56565128-DA0C-4606-AD5C-1A0360E482E5}" srcOrd="5" destOrd="0" parTransId="{BD73ECA3-59AD-4A5C-8F12-CFEE67C1C67C}" sibTransId="{1127B0BC-6BF1-4171-9ECE-E362DD205315}"/>
    <dgm:cxn modelId="{DE44B5C6-CF79-444C-81ED-455E8A6C068D}" type="presParOf" srcId="{FEBF0CF8-97FC-4B2D-B920-E94E20F48F47}" destId="{A7CA8559-4B6A-4562-A0D6-AB1D2DE68B9E}" srcOrd="0" destOrd="0" presId="urn:microsoft.com/office/officeart/2009/layout/ReverseList"/>
    <dgm:cxn modelId="{897B6A1B-ABDE-44A2-A84D-0A77FD20BC70}" type="presParOf" srcId="{FEBF0CF8-97FC-4B2D-B920-E94E20F48F47}" destId="{F5258841-40A1-40E8-91CF-DE26F346C36B}" srcOrd="1" destOrd="0" presId="urn:microsoft.com/office/officeart/2009/layout/ReverseList"/>
    <dgm:cxn modelId="{B065E692-0602-47B3-84B4-F173CBB06250}" type="presParOf" srcId="{FEBF0CF8-97FC-4B2D-B920-E94E20F48F47}" destId="{4393518F-1D35-4DC9-A8B2-C76B75EA78E9}" srcOrd="2" destOrd="0" presId="urn:microsoft.com/office/officeart/2009/layout/ReverseList"/>
    <dgm:cxn modelId="{7D863883-F5F8-4DDF-A460-7D4DC11E2E80}" type="presParOf" srcId="{FEBF0CF8-97FC-4B2D-B920-E94E20F48F47}" destId="{39DE7282-7B0F-4CF2-BE56-0ACD43AEDCE2}" srcOrd="3" destOrd="0" presId="urn:microsoft.com/office/officeart/2009/layout/ReverseList"/>
    <dgm:cxn modelId="{EFA59A5F-D8A0-4247-B7A5-777F024F1ECE}" type="presParOf" srcId="{FEBF0CF8-97FC-4B2D-B920-E94E20F48F47}" destId="{DACE13A2-4256-4FB9-B2E6-3784A12155E1}" srcOrd="4" destOrd="0" presId="urn:microsoft.com/office/officeart/2009/layout/ReverseList"/>
    <dgm:cxn modelId="{DD5D1D32-16A9-4A11-BF82-D2F620977659}" type="presParOf" srcId="{FEBF0CF8-97FC-4B2D-B920-E94E20F48F47}" destId="{8D9E7598-9AEB-40A9-9813-9C87CC03959B}"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09DC95-1EC0-4389-B111-9F6F874E8EA0}" type="doc">
      <dgm:prSet loTypeId="urn:microsoft.com/office/officeart/2005/8/layout/cycle8" loCatId="cycle" qsTypeId="urn:microsoft.com/office/officeart/2005/8/quickstyle/simple1" qsCatId="simple" csTypeId="urn:microsoft.com/office/officeart/2005/8/colors/accent2_2" csCatId="accent2" phldr="1"/>
      <dgm:spPr/>
    </dgm:pt>
    <dgm:pt modelId="{7020044A-694E-453D-9F1F-3AFFFB887491}">
      <dgm:prSet phldrT="[Texto]"/>
      <dgm:spPr>
        <a:solidFill>
          <a:srgbClr val="00B0F0"/>
        </a:solidFill>
      </dgm:spPr>
      <dgm:t>
        <a:bodyPr/>
        <a:lstStyle/>
        <a:p>
          <a:r>
            <a:rPr lang="es-MX" b="1" dirty="0" smtClean="0"/>
            <a:t>33.3%</a:t>
          </a:r>
        </a:p>
        <a:p>
          <a:r>
            <a:rPr lang="es-MX" b="1" dirty="0" smtClean="0"/>
            <a:t>Diputados</a:t>
          </a:r>
          <a:endParaRPr lang="es-MX" b="1" dirty="0"/>
        </a:p>
      </dgm:t>
    </dgm:pt>
    <dgm:pt modelId="{A7FCA2D1-E60D-4813-BB8C-CA4620961879}" type="parTrans" cxnId="{C516679E-0E8D-4E11-B384-5DCC5D1C2FDF}">
      <dgm:prSet/>
      <dgm:spPr/>
      <dgm:t>
        <a:bodyPr/>
        <a:lstStyle/>
        <a:p>
          <a:endParaRPr lang="es-MX"/>
        </a:p>
      </dgm:t>
    </dgm:pt>
    <dgm:pt modelId="{10127EBF-A8B3-4AB1-B9E0-DF5721BB3B3E}" type="sibTrans" cxnId="{C516679E-0E8D-4E11-B384-5DCC5D1C2FDF}">
      <dgm:prSet/>
      <dgm:spPr/>
      <dgm:t>
        <a:bodyPr/>
        <a:lstStyle/>
        <a:p>
          <a:endParaRPr lang="es-MX"/>
        </a:p>
      </dgm:t>
    </dgm:pt>
    <dgm:pt modelId="{2B32FC4E-480B-4E6E-8867-95AC2E02D2D7}">
      <dgm:prSet phldrT="[Texto]"/>
      <dgm:spPr>
        <a:solidFill>
          <a:schemeClr val="accent4"/>
        </a:solidFill>
      </dgm:spPr>
      <dgm:t>
        <a:bodyPr/>
        <a:lstStyle/>
        <a:p>
          <a:r>
            <a:rPr lang="es-MX" b="1" dirty="0" smtClean="0"/>
            <a:t>33.3%</a:t>
          </a:r>
        </a:p>
        <a:p>
          <a:r>
            <a:rPr lang="es-MX" b="1" dirty="0" smtClean="0"/>
            <a:t>Regidores</a:t>
          </a:r>
          <a:endParaRPr lang="es-MX" b="1" dirty="0"/>
        </a:p>
      </dgm:t>
    </dgm:pt>
    <dgm:pt modelId="{924806BE-E21A-4C0D-BB26-4A4FEB55DC4F}" type="parTrans" cxnId="{3ADB851C-1FFD-4DE5-BD81-CF01E9F99DCF}">
      <dgm:prSet/>
      <dgm:spPr/>
      <dgm:t>
        <a:bodyPr/>
        <a:lstStyle/>
        <a:p>
          <a:endParaRPr lang="es-MX"/>
        </a:p>
      </dgm:t>
    </dgm:pt>
    <dgm:pt modelId="{A702F110-BFFD-49F1-92A4-014AE6910A64}" type="sibTrans" cxnId="{3ADB851C-1FFD-4DE5-BD81-CF01E9F99DCF}">
      <dgm:prSet/>
      <dgm:spPr/>
      <dgm:t>
        <a:bodyPr/>
        <a:lstStyle/>
        <a:p>
          <a:endParaRPr lang="es-MX"/>
        </a:p>
      </dgm:t>
    </dgm:pt>
    <dgm:pt modelId="{CA76DDCD-6EFD-4834-B6E9-20B278FE1803}">
      <dgm:prSet phldrT="[Texto]"/>
      <dgm:spPr>
        <a:solidFill>
          <a:srgbClr val="FF0000"/>
        </a:solidFill>
      </dgm:spPr>
      <dgm:t>
        <a:bodyPr/>
        <a:lstStyle/>
        <a:p>
          <a:r>
            <a:rPr lang="es-MX" b="1" dirty="0" smtClean="0"/>
            <a:t>33.3%</a:t>
          </a:r>
        </a:p>
        <a:p>
          <a:r>
            <a:rPr lang="es-MX" b="1" dirty="0" smtClean="0"/>
            <a:t>Gobernador</a:t>
          </a:r>
          <a:endParaRPr lang="es-MX" b="1" dirty="0"/>
        </a:p>
      </dgm:t>
    </dgm:pt>
    <dgm:pt modelId="{306FE242-E9DE-417E-81E0-3DC8FF4BD25D}" type="parTrans" cxnId="{13D48136-17A1-4B41-96D9-9A85984909D0}">
      <dgm:prSet/>
      <dgm:spPr/>
      <dgm:t>
        <a:bodyPr/>
        <a:lstStyle/>
        <a:p>
          <a:endParaRPr lang="es-MX"/>
        </a:p>
      </dgm:t>
    </dgm:pt>
    <dgm:pt modelId="{ECB3D1A0-18B8-4E9C-BCA8-3DBF4053FB09}" type="sibTrans" cxnId="{13D48136-17A1-4B41-96D9-9A85984909D0}">
      <dgm:prSet/>
      <dgm:spPr/>
      <dgm:t>
        <a:bodyPr/>
        <a:lstStyle/>
        <a:p>
          <a:endParaRPr lang="es-MX"/>
        </a:p>
      </dgm:t>
    </dgm:pt>
    <dgm:pt modelId="{83BD6184-DB73-4A40-B433-D086D703DFB3}" type="pres">
      <dgm:prSet presAssocID="{5B09DC95-1EC0-4389-B111-9F6F874E8EA0}" presName="compositeShape" presStyleCnt="0">
        <dgm:presLayoutVars>
          <dgm:chMax val="7"/>
          <dgm:dir/>
          <dgm:resizeHandles val="exact"/>
        </dgm:presLayoutVars>
      </dgm:prSet>
      <dgm:spPr/>
    </dgm:pt>
    <dgm:pt modelId="{1940F884-DC48-4CBD-BFCD-C466B53EC655}" type="pres">
      <dgm:prSet presAssocID="{5B09DC95-1EC0-4389-B111-9F6F874E8EA0}" presName="wedge1" presStyleLbl="node1" presStyleIdx="0" presStyleCnt="3"/>
      <dgm:spPr/>
      <dgm:t>
        <a:bodyPr/>
        <a:lstStyle/>
        <a:p>
          <a:endParaRPr lang="es-MX"/>
        </a:p>
      </dgm:t>
    </dgm:pt>
    <dgm:pt modelId="{E668B305-6710-4E03-8B04-5B19D75C21B2}" type="pres">
      <dgm:prSet presAssocID="{5B09DC95-1EC0-4389-B111-9F6F874E8EA0}" presName="dummy1a" presStyleCnt="0"/>
      <dgm:spPr/>
    </dgm:pt>
    <dgm:pt modelId="{ACC42EF5-EFAB-4C28-88E3-7B64EE867E49}" type="pres">
      <dgm:prSet presAssocID="{5B09DC95-1EC0-4389-B111-9F6F874E8EA0}" presName="dummy1b" presStyleCnt="0"/>
      <dgm:spPr/>
    </dgm:pt>
    <dgm:pt modelId="{CF25CE37-D8CC-438E-B2A0-BA6CB150E014}" type="pres">
      <dgm:prSet presAssocID="{5B09DC95-1EC0-4389-B111-9F6F874E8EA0}" presName="wedge1Tx" presStyleLbl="node1" presStyleIdx="0" presStyleCnt="3">
        <dgm:presLayoutVars>
          <dgm:chMax val="0"/>
          <dgm:chPref val="0"/>
          <dgm:bulletEnabled val="1"/>
        </dgm:presLayoutVars>
      </dgm:prSet>
      <dgm:spPr/>
      <dgm:t>
        <a:bodyPr/>
        <a:lstStyle/>
        <a:p>
          <a:endParaRPr lang="es-MX"/>
        </a:p>
      </dgm:t>
    </dgm:pt>
    <dgm:pt modelId="{13FE0F08-6579-4058-80D5-B2B7451A1D9A}" type="pres">
      <dgm:prSet presAssocID="{5B09DC95-1EC0-4389-B111-9F6F874E8EA0}" presName="wedge2" presStyleLbl="node1" presStyleIdx="1" presStyleCnt="3"/>
      <dgm:spPr/>
      <dgm:t>
        <a:bodyPr/>
        <a:lstStyle/>
        <a:p>
          <a:endParaRPr lang="es-ES"/>
        </a:p>
      </dgm:t>
    </dgm:pt>
    <dgm:pt modelId="{A2AB1F57-D6C6-41CB-9DB9-6B645B60AF73}" type="pres">
      <dgm:prSet presAssocID="{5B09DC95-1EC0-4389-B111-9F6F874E8EA0}" presName="dummy2a" presStyleCnt="0"/>
      <dgm:spPr/>
    </dgm:pt>
    <dgm:pt modelId="{D6BBCE00-70AA-44D2-9E09-A7FE5931C171}" type="pres">
      <dgm:prSet presAssocID="{5B09DC95-1EC0-4389-B111-9F6F874E8EA0}" presName="dummy2b" presStyleCnt="0"/>
      <dgm:spPr/>
    </dgm:pt>
    <dgm:pt modelId="{C4E469A0-5E87-425C-A25D-66DA6E0B3203}" type="pres">
      <dgm:prSet presAssocID="{5B09DC95-1EC0-4389-B111-9F6F874E8EA0}" presName="wedge2Tx" presStyleLbl="node1" presStyleIdx="1" presStyleCnt="3">
        <dgm:presLayoutVars>
          <dgm:chMax val="0"/>
          <dgm:chPref val="0"/>
          <dgm:bulletEnabled val="1"/>
        </dgm:presLayoutVars>
      </dgm:prSet>
      <dgm:spPr/>
      <dgm:t>
        <a:bodyPr/>
        <a:lstStyle/>
        <a:p>
          <a:endParaRPr lang="es-ES"/>
        </a:p>
      </dgm:t>
    </dgm:pt>
    <dgm:pt modelId="{6BE62DE4-71A4-4735-8967-E5969F8696FD}" type="pres">
      <dgm:prSet presAssocID="{5B09DC95-1EC0-4389-B111-9F6F874E8EA0}" presName="wedge3" presStyleLbl="node1" presStyleIdx="2" presStyleCnt="3"/>
      <dgm:spPr/>
      <dgm:t>
        <a:bodyPr/>
        <a:lstStyle/>
        <a:p>
          <a:endParaRPr lang="es-MX"/>
        </a:p>
      </dgm:t>
    </dgm:pt>
    <dgm:pt modelId="{D8783C39-CFF1-4B18-9233-A4ECE0E73099}" type="pres">
      <dgm:prSet presAssocID="{5B09DC95-1EC0-4389-B111-9F6F874E8EA0}" presName="dummy3a" presStyleCnt="0"/>
      <dgm:spPr/>
    </dgm:pt>
    <dgm:pt modelId="{3845C49B-D5EB-4B18-BB79-07CFF63DB12F}" type="pres">
      <dgm:prSet presAssocID="{5B09DC95-1EC0-4389-B111-9F6F874E8EA0}" presName="dummy3b" presStyleCnt="0"/>
      <dgm:spPr/>
    </dgm:pt>
    <dgm:pt modelId="{50C676CF-54E1-4E1B-BC59-53BBFEF769A9}" type="pres">
      <dgm:prSet presAssocID="{5B09DC95-1EC0-4389-B111-9F6F874E8EA0}" presName="wedge3Tx" presStyleLbl="node1" presStyleIdx="2" presStyleCnt="3">
        <dgm:presLayoutVars>
          <dgm:chMax val="0"/>
          <dgm:chPref val="0"/>
          <dgm:bulletEnabled val="1"/>
        </dgm:presLayoutVars>
      </dgm:prSet>
      <dgm:spPr/>
      <dgm:t>
        <a:bodyPr/>
        <a:lstStyle/>
        <a:p>
          <a:endParaRPr lang="es-MX"/>
        </a:p>
      </dgm:t>
    </dgm:pt>
    <dgm:pt modelId="{905DED06-7F2F-45A3-BE26-9B686610031B}" type="pres">
      <dgm:prSet presAssocID="{10127EBF-A8B3-4AB1-B9E0-DF5721BB3B3E}" presName="arrowWedge1" presStyleLbl="fgSibTrans2D1" presStyleIdx="0" presStyleCnt="3"/>
      <dgm:spPr>
        <a:solidFill>
          <a:srgbClr val="92D050"/>
        </a:solidFill>
      </dgm:spPr>
    </dgm:pt>
    <dgm:pt modelId="{D09F12D4-AD35-4B5A-954A-DD3BDC967828}" type="pres">
      <dgm:prSet presAssocID="{A702F110-BFFD-49F1-92A4-014AE6910A64}" presName="arrowWedge2" presStyleLbl="fgSibTrans2D1" presStyleIdx="1" presStyleCnt="3"/>
      <dgm:spPr>
        <a:solidFill>
          <a:srgbClr val="92D050"/>
        </a:solidFill>
      </dgm:spPr>
    </dgm:pt>
    <dgm:pt modelId="{0AA566E0-7B3E-4FCE-8231-A06BB964FC96}" type="pres">
      <dgm:prSet presAssocID="{ECB3D1A0-18B8-4E9C-BCA8-3DBF4053FB09}" presName="arrowWedge3" presStyleLbl="fgSibTrans2D1" presStyleIdx="2" presStyleCnt="3"/>
      <dgm:spPr>
        <a:solidFill>
          <a:srgbClr val="92D050"/>
        </a:solidFill>
      </dgm:spPr>
    </dgm:pt>
  </dgm:ptLst>
  <dgm:cxnLst>
    <dgm:cxn modelId="{3ADB851C-1FFD-4DE5-BD81-CF01E9F99DCF}" srcId="{5B09DC95-1EC0-4389-B111-9F6F874E8EA0}" destId="{2B32FC4E-480B-4E6E-8867-95AC2E02D2D7}" srcOrd="1" destOrd="0" parTransId="{924806BE-E21A-4C0D-BB26-4A4FEB55DC4F}" sibTransId="{A702F110-BFFD-49F1-92A4-014AE6910A64}"/>
    <dgm:cxn modelId="{C28CCEFC-BE25-42C4-B1AB-36A347BCFFED}" type="presOf" srcId="{7020044A-694E-453D-9F1F-3AFFFB887491}" destId="{CF25CE37-D8CC-438E-B2A0-BA6CB150E014}" srcOrd="1" destOrd="0" presId="urn:microsoft.com/office/officeart/2005/8/layout/cycle8"/>
    <dgm:cxn modelId="{C516679E-0E8D-4E11-B384-5DCC5D1C2FDF}" srcId="{5B09DC95-1EC0-4389-B111-9F6F874E8EA0}" destId="{7020044A-694E-453D-9F1F-3AFFFB887491}" srcOrd="0" destOrd="0" parTransId="{A7FCA2D1-E60D-4813-BB8C-CA4620961879}" sibTransId="{10127EBF-A8B3-4AB1-B9E0-DF5721BB3B3E}"/>
    <dgm:cxn modelId="{13D48136-17A1-4B41-96D9-9A85984909D0}" srcId="{5B09DC95-1EC0-4389-B111-9F6F874E8EA0}" destId="{CA76DDCD-6EFD-4834-B6E9-20B278FE1803}" srcOrd="2" destOrd="0" parTransId="{306FE242-E9DE-417E-81E0-3DC8FF4BD25D}" sibTransId="{ECB3D1A0-18B8-4E9C-BCA8-3DBF4053FB09}"/>
    <dgm:cxn modelId="{058E36CA-D0F2-4B6D-BBBC-2D553710F511}" type="presOf" srcId="{7020044A-694E-453D-9F1F-3AFFFB887491}" destId="{1940F884-DC48-4CBD-BFCD-C466B53EC655}" srcOrd="0" destOrd="0" presId="urn:microsoft.com/office/officeart/2005/8/layout/cycle8"/>
    <dgm:cxn modelId="{2E92FA62-DCA1-4CD6-954F-ED180FF90A15}" type="presOf" srcId="{2B32FC4E-480B-4E6E-8867-95AC2E02D2D7}" destId="{13FE0F08-6579-4058-80D5-B2B7451A1D9A}" srcOrd="0" destOrd="0" presId="urn:microsoft.com/office/officeart/2005/8/layout/cycle8"/>
    <dgm:cxn modelId="{01DB775C-27A1-41DB-A201-84A26F683717}" type="presOf" srcId="{2B32FC4E-480B-4E6E-8867-95AC2E02D2D7}" destId="{C4E469A0-5E87-425C-A25D-66DA6E0B3203}" srcOrd="1" destOrd="0" presId="urn:microsoft.com/office/officeart/2005/8/layout/cycle8"/>
    <dgm:cxn modelId="{9FF4F5B3-AEE9-44A0-A24A-6BFC7E858612}" type="presOf" srcId="{5B09DC95-1EC0-4389-B111-9F6F874E8EA0}" destId="{83BD6184-DB73-4A40-B433-D086D703DFB3}" srcOrd="0" destOrd="0" presId="urn:microsoft.com/office/officeart/2005/8/layout/cycle8"/>
    <dgm:cxn modelId="{A7F22BC0-0C77-4A94-8A2A-99F8D474D0DB}" type="presOf" srcId="{CA76DDCD-6EFD-4834-B6E9-20B278FE1803}" destId="{50C676CF-54E1-4E1B-BC59-53BBFEF769A9}" srcOrd="1" destOrd="0" presId="urn:microsoft.com/office/officeart/2005/8/layout/cycle8"/>
    <dgm:cxn modelId="{669828C9-A9CC-4976-987D-3066D04C2B3C}" type="presOf" srcId="{CA76DDCD-6EFD-4834-B6E9-20B278FE1803}" destId="{6BE62DE4-71A4-4735-8967-E5969F8696FD}" srcOrd="0" destOrd="0" presId="urn:microsoft.com/office/officeart/2005/8/layout/cycle8"/>
    <dgm:cxn modelId="{124AEED8-C8B4-4E05-8224-43E02BBA55C8}" type="presParOf" srcId="{83BD6184-DB73-4A40-B433-D086D703DFB3}" destId="{1940F884-DC48-4CBD-BFCD-C466B53EC655}" srcOrd="0" destOrd="0" presId="urn:microsoft.com/office/officeart/2005/8/layout/cycle8"/>
    <dgm:cxn modelId="{6C052251-1C3F-4A59-B738-90DFD6CD20B9}" type="presParOf" srcId="{83BD6184-DB73-4A40-B433-D086D703DFB3}" destId="{E668B305-6710-4E03-8B04-5B19D75C21B2}" srcOrd="1" destOrd="0" presId="urn:microsoft.com/office/officeart/2005/8/layout/cycle8"/>
    <dgm:cxn modelId="{B9582122-D280-4B0D-8B26-B591DA5E6697}" type="presParOf" srcId="{83BD6184-DB73-4A40-B433-D086D703DFB3}" destId="{ACC42EF5-EFAB-4C28-88E3-7B64EE867E49}" srcOrd="2" destOrd="0" presId="urn:microsoft.com/office/officeart/2005/8/layout/cycle8"/>
    <dgm:cxn modelId="{7EAEF655-9B7B-4C56-B01B-39E552AE5C16}" type="presParOf" srcId="{83BD6184-DB73-4A40-B433-D086D703DFB3}" destId="{CF25CE37-D8CC-438E-B2A0-BA6CB150E014}" srcOrd="3" destOrd="0" presId="urn:microsoft.com/office/officeart/2005/8/layout/cycle8"/>
    <dgm:cxn modelId="{0B2D4449-7DD1-43AE-BFC6-4B780850779D}" type="presParOf" srcId="{83BD6184-DB73-4A40-B433-D086D703DFB3}" destId="{13FE0F08-6579-4058-80D5-B2B7451A1D9A}" srcOrd="4" destOrd="0" presId="urn:microsoft.com/office/officeart/2005/8/layout/cycle8"/>
    <dgm:cxn modelId="{5B3EC71D-2E2E-4660-B73C-08791FD1A945}" type="presParOf" srcId="{83BD6184-DB73-4A40-B433-D086D703DFB3}" destId="{A2AB1F57-D6C6-41CB-9DB9-6B645B60AF73}" srcOrd="5" destOrd="0" presId="urn:microsoft.com/office/officeart/2005/8/layout/cycle8"/>
    <dgm:cxn modelId="{89A97A20-924E-4E00-9B0A-5A22EB968E98}" type="presParOf" srcId="{83BD6184-DB73-4A40-B433-D086D703DFB3}" destId="{D6BBCE00-70AA-44D2-9E09-A7FE5931C171}" srcOrd="6" destOrd="0" presId="urn:microsoft.com/office/officeart/2005/8/layout/cycle8"/>
    <dgm:cxn modelId="{18019687-7259-41AA-906D-5D18E54DA1A7}" type="presParOf" srcId="{83BD6184-DB73-4A40-B433-D086D703DFB3}" destId="{C4E469A0-5E87-425C-A25D-66DA6E0B3203}" srcOrd="7" destOrd="0" presId="urn:microsoft.com/office/officeart/2005/8/layout/cycle8"/>
    <dgm:cxn modelId="{60B9CF62-0395-46E7-9594-D44D768EF667}" type="presParOf" srcId="{83BD6184-DB73-4A40-B433-D086D703DFB3}" destId="{6BE62DE4-71A4-4735-8967-E5969F8696FD}" srcOrd="8" destOrd="0" presId="urn:microsoft.com/office/officeart/2005/8/layout/cycle8"/>
    <dgm:cxn modelId="{2F9F3E7F-8BCB-4C29-BCA4-E5048C185E30}" type="presParOf" srcId="{83BD6184-DB73-4A40-B433-D086D703DFB3}" destId="{D8783C39-CFF1-4B18-9233-A4ECE0E73099}" srcOrd="9" destOrd="0" presId="urn:microsoft.com/office/officeart/2005/8/layout/cycle8"/>
    <dgm:cxn modelId="{89C60499-85BE-48F5-BF7C-3CB63EC84247}" type="presParOf" srcId="{83BD6184-DB73-4A40-B433-D086D703DFB3}" destId="{3845C49B-D5EB-4B18-BB79-07CFF63DB12F}" srcOrd="10" destOrd="0" presId="urn:microsoft.com/office/officeart/2005/8/layout/cycle8"/>
    <dgm:cxn modelId="{A41E7474-9316-4DE7-9F7D-FB2B5CD5B25A}" type="presParOf" srcId="{83BD6184-DB73-4A40-B433-D086D703DFB3}" destId="{50C676CF-54E1-4E1B-BC59-53BBFEF769A9}" srcOrd="11" destOrd="0" presId="urn:microsoft.com/office/officeart/2005/8/layout/cycle8"/>
    <dgm:cxn modelId="{9DF6640D-93B7-4003-BB36-5FA652432906}" type="presParOf" srcId="{83BD6184-DB73-4A40-B433-D086D703DFB3}" destId="{905DED06-7F2F-45A3-BE26-9B686610031B}" srcOrd="12" destOrd="0" presId="urn:microsoft.com/office/officeart/2005/8/layout/cycle8"/>
    <dgm:cxn modelId="{34F927AB-F923-4223-A22C-D2855DBD00CB}" type="presParOf" srcId="{83BD6184-DB73-4A40-B433-D086D703DFB3}" destId="{D09F12D4-AD35-4B5A-954A-DD3BDC967828}" srcOrd="13" destOrd="0" presId="urn:microsoft.com/office/officeart/2005/8/layout/cycle8"/>
    <dgm:cxn modelId="{9E091F35-CC06-4B2D-A965-314B2EA7D927}" type="presParOf" srcId="{83BD6184-DB73-4A40-B433-D086D703DFB3}" destId="{0AA566E0-7B3E-4FCE-8231-A06BB964FC9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0F884-DC48-4CBD-BFCD-C466B53EC655}">
      <dsp:nvSpPr>
        <dsp:cNvPr id="0" name=""/>
        <dsp:cNvSpPr/>
      </dsp:nvSpPr>
      <dsp:spPr>
        <a:xfrm>
          <a:off x="1881902" y="352213"/>
          <a:ext cx="4551680" cy="4551680"/>
        </a:xfrm>
        <a:prstGeom prst="pie">
          <a:avLst>
            <a:gd name="adj1" fmla="val 16200000"/>
            <a:gd name="adj2" fmla="val 18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b="1" kern="1200" dirty="0" smtClean="0"/>
            <a:t>33.3%</a:t>
          </a:r>
        </a:p>
        <a:p>
          <a:pPr lvl="0" algn="ctr" defTabSz="1066800">
            <a:lnSpc>
              <a:spcPct val="90000"/>
            </a:lnSpc>
            <a:spcBef>
              <a:spcPct val="0"/>
            </a:spcBef>
            <a:spcAft>
              <a:spcPct val="35000"/>
            </a:spcAft>
          </a:pPr>
          <a:r>
            <a:rPr lang="es-MX" sz="2400" b="1" kern="1200" dirty="0" smtClean="0"/>
            <a:t>Diputados</a:t>
          </a:r>
          <a:endParaRPr lang="es-MX" sz="2400" b="1" kern="1200" dirty="0"/>
        </a:p>
      </dsp:txBody>
      <dsp:txXfrm>
        <a:off x="4280746" y="1316736"/>
        <a:ext cx="1625600" cy="1354666"/>
      </dsp:txXfrm>
    </dsp:sp>
    <dsp:sp modelId="{13FE0F08-6579-4058-80D5-B2B7451A1D9A}">
      <dsp:nvSpPr>
        <dsp:cNvPr id="0" name=""/>
        <dsp:cNvSpPr/>
      </dsp:nvSpPr>
      <dsp:spPr>
        <a:xfrm>
          <a:off x="1788159" y="514773"/>
          <a:ext cx="4551680" cy="4551680"/>
        </a:xfrm>
        <a:prstGeom prst="pie">
          <a:avLst>
            <a:gd name="adj1" fmla="val 1800000"/>
            <a:gd name="adj2" fmla="val 900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b="1" kern="1200" dirty="0" smtClean="0"/>
            <a:t>33.3%</a:t>
          </a:r>
        </a:p>
        <a:p>
          <a:pPr lvl="0" algn="ctr" defTabSz="1066800">
            <a:lnSpc>
              <a:spcPct val="90000"/>
            </a:lnSpc>
            <a:spcBef>
              <a:spcPct val="0"/>
            </a:spcBef>
            <a:spcAft>
              <a:spcPct val="35000"/>
            </a:spcAft>
          </a:pPr>
          <a:r>
            <a:rPr lang="es-MX" sz="2400" b="1" kern="1200" dirty="0" smtClean="0"/>
            <a:t>Regidores</a:t>
          </a:r>
          <a:endParaRPr lang="es-MX" sz="2400" b="1" kern="1200" dirty="0"/>
        </a:p>
      </dsp:txBody>
      <dsp:txXfrm>
        <a:off x="2871893" y="3467946"/>
        <a:ext cx="2438400" cy="1192106"/>
      </dsp:txXfrm>
    </dsp:sp>
    <dsp:sp modelId="{6BE62DE4-71A4-4735-8967-E5969F8696FD}">
      <dsp:nvSpPr>
        <dsp:cNvPr id="0" name=""/>
        <dsp:cNvSpPr/>
      </dsp:nvSpPr>
      <dsp:spPr>
        <a:xfrm>
          <a:off x="1694416" y="352213"/>
          <a:ext cx="4551680" cy="4551680"/>
        </a:xfrm>
        <a:prstGeom prst="pie">
          <a:avLst>
            <a:gd name="adj1" fmla="val 9000000"/>
            <a:gd name="adj2" fmla="val 162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b="1" kern="1200" dirty="0" smtClean="0"/>
            <a:t>33.3%</a:t>
          </a:r>
        </a:p>
        <a:p>
          <a:pPr lvl="0" algn="ctr" defTabSz="1066800">
            <a:lnSpc>
              <a:spcPct val="90000"/>
            </a:lnSpc>
            <a:spcBef>
              <a:spcPct val="0"/>
            </a:spcBef>
            <a:spcAft>
              <a:spcPct val="35000"/>
            </a:spcAft>
          </a:pPr>
          <a:r>
            <a:rPr lang="es-MX" sz="2400" b="1" kern="1200" dirty="0" smtClean="0"/>
            <a:t>Gobernador</a:t>
          </a:r>
          <a:endParaRPr lang="es-MX" sz="2400" b="1" kern="1200" dirty="0"/>
        </a:p>
      </dsp:txBody>
      <dsp:txXfrm>
        <a:off x="2221653" y="1316736"/>
        <a:ext cx="1625600" cy="1354666"/>
      </dsp:txXfrm>
    </dsp:sp>
    <dsp:sp modelId="{905DED06-7F2F-45A3-BE26-9B686610031B}">
      <dsp:nvSpPr>
        <dsp:cNvPr id="0" name=""/>
        <dsp:cNvSpPr/>
      </dsp:nvSpPr>
      <dsp:spPr>
        <a:xfrm>
          <a:off x="1600507" y="70442"/>
          <a:ext cx="5115221" cy="5115221"/>
        </a:xfrm>
        <a:prstGeom prst="circularArrow">
          <a:avLst>
            <a:gd name="adj1" fmla="val 5085"/>
            <a:gd name="adj2" fmla="val 327528"/>
            <a:gd name="adj3" fmla="val 1472472"/>
            <a:gd name="adj4" fmla="val 16199432"/>
            <a:gd name="adj5" fmla="val 5932"/>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D09F12D4-AD35-4B5A-954A-DD3BDC967828}">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0AA566E0-7B3E-4FCE-8231-A06BB964FC96}">
      <dsp:nvSpPr>
        <dsp:cNvPr id="0" name=""/>
        <dsp:cNvSpPr/>
      </dsp:nvSpPr>
      <dsp:spPr>
        <a:xfrm>
          <a:off x="1412270" y="70442"/>
          <a:ext cx="5115221" cy="5115221"/>
        </a:xfrm>
        <a:prstGeom prst="circularArrow">
          <a:avLst>
            <a:gd name="adj1" fmla="val 5085"/>
            <a:gd name="adj2" fmla="val 327528"/>
            <a:gd name="adj3" fmla="val 15873039"/>
            <a:gd name="adj4" fmla="val 9000000"/>
            <a:gd name="adj5" fmla="val 5932"/>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5CABBEF6-C0CD-45D1-AFE6-64B2014A3426}" type="datetimeFigureOut">
              <a:rPr lang="es-MX" smtClean="0"/>
              <a:t>26/04/2018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121139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CABBEF6-C0CD-45D1-AFE6-64B2014A3426}" type="datetimeFigureOut">
              <a:rPr lang="es-MX" smtClean="0"/>
              <a:t>26/04/2018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1840796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CABBEF6-C0CD-45D1-AFE6-64B2014A3426}" type="datetimeFigureOut">
              <a:rPr lang="es-MX" smtClean="0"/>
              <a:t>26/04/2018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105214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CABBEF6-C0CD-45D1-AFE6-64B2014A3426}" type="datetimeFigureOut">
              <a:rPr lang="es-MX" smtClean="0"/>
              <a:t>26/04/2018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22919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CABBEF6-C0CD-45D1-AFE6-64B2014A3426}" type="datetimeFigureOut">
              <a:rPr lang="es-MX" smtClean="0"/>
              <a:t>26/04/2018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424674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5CABBEF6-C0CD-45D1-AFE6-64B2014A3426}" type="datetimeFigureOut">
              <a:rPr lang="es-MX" smtClean="0"/>
              <a:t>26/04/2018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325954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5CABBEF6-C0CD-45D1-AFE6-64B2014A3426}" type="datetimeFigureOut">
              <a:rPr lang="es-MX" smtClean="0"/>
              <a:t>26/04/2018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42417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5CABBEF6-C0CD-45D1-AFE6-64B2014A3426}" type="datetimeFigureOut">
              <a:rPr lang="es-MX" smtClean="0"/>
              <a:t>26/04/2018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2776460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CABBEF6-C0CD-45D1-AFE6-64B2014A3426}" type="datetimeFigureOut">
              <a:rPr lang="es-MX" smtClean="0"/>
              <a:t>26/04/2018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323192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CABBEF6-C0CD-45D1-AFE6-64B2014A3426}" type="datetimeFigureOut">
              <a:rPr lang="es-MX" smtClean="0"/>
              <a:t>26/04/2018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167121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CABBEF6-C0CD-45D1-AFE6-64B2014A3426}" type="datetimeFigureOut">
              <a:rPr lang="es-MX" smtClean="0"/>
              <a:t>26/04/2018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297472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BBEF6-C0CD-45D1-AFE6-64B2014A3426}" type="datetimeFigureOut">
              <a:rPr lang="es-MX" smtClean="0"/>
              <a:t>26/04/2018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24327-A5F6-496D-803D-F093772D9C8E}" type="slidenum">
              <a:rPr lang="es-MX" smtClean="0"/>
              <a:t>‹Nº›</a:t>
            </a:fld>
            <a:endParaRPr lang="es-MX"/>
          </a:p>
        </p:txBody>
      </p:sp>
    </p:spTree>
    <p:extLst>
      <p:ext uri="{BB962C8B-B14F-4D97-AF65-F5344CB8AC3E}">
        <p14:creationId xmlns:p14="http://schemas.microsoft.com/office/powerpoint/2010/main" val="3995994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6200" y="2427296"/>
            <a:ext cx="10126132" cy="1384995"/>
          </a:xfrm>
          <a:prstGeom prst="rect">
            <a:avLst/>
          </a:prstGeom>
          <a:noFill/>
        </p:spPr>
        <p:txBody>
          <a:bodyPr wrap="square" rtlCol="0">
            <a:spAutoFit/>
          </a:bodyPr>
          <a:lstStyle/>
          <a:p>
            <a:pPr algn="ctr"/>
            <a:r>
              <a:rPr lang="es-MX" sz="3600" b="1" dirty="0" smtClean="0">
                <a:ln w="0"/>
                <a:solidFill>
                  <a:srgbClr val="D60093"/>
                </a:solidFill>
                <a:effectLst>
                  <a:outerShdw blurRad="38100" dist="19050" dir="2700000" algn="tl" rotWithShape="0">
                    <a:schemeClr val="dk1">
                      <a:alpha val="40000"/>
                    </a:schemeClr>
                  </a:outerShdw>
                </a:effectLst>
              </a:rPr>
              <a:t>MÓDULO:</a:t>
            </a:r>
          </a:p>
          <a:p>
            <a:pPr algn="ctr"/>
            <a:r>
              <a:rPr lang="es-MX" sz="4800" b="1" dirty="0" smtClean="0">
                <a:ln w="0"/>
                <a:solidFill>
                  <a:srgbClr val="D60093"/>
                </a:solidFill>
                <a:effectLst>
                  <a:outerShdw blurRad="38100" dist="19050" dir="2700000" algn="tl" rotWithShape="0">
                    <a:schemeClr val="dk1">
                      <a:alpha val="40000"/>
                    </a:schemeClr>
                  </a:outerShdw>
                </a:effectLst>
              </a:rPr>
              <a:t>CANDIDATURAS INDEPENDIENTES</a:t>
            </a:r>
            <a:endParaRPr lang="es-MX" sz="4800" b="1" dirty="0">
              <a:ln w="0"/>
              <a:solidFill>
                <a:srgbClr val="D60093"/>
              </a:solidFill>
              <a:effectLst>
                <a:outerShdw blurRad="38100" dist="19050" dir="2700000" algn="tl" rotWithShape="0">
                  <a:schemeClr val="dk1">
                    <a:alpha val="40000"/>
                  </a:schemeClr>
                </a:outerShdw>
              </a:effectLst>
            </a:endParaRPr>
          </a:p>
        </p:txBody>
      </p:sp>
      <p:sp>
        <p:nvSpPr>
          <p:cNvPr id="3" name="CuadroTexto 2"/>
          <p:cNvSpPr txBox="1"/>
          <p:nvPr/>
        </p:nvSpPr>
        <p:spPr>
          <a:xfrm>
            <a:off x="3759200" y="4727735"/>
            <a:ext cx="5528733" cy="1077218"/>
          </a:xfrm>
          <a:prstGeom prst="rect">
            <a:avLst/>
          </a:prstGeom>
          <a:noFill/>
        </p:spPr>
        <p:txBody>
          <a:bodyPr wrap="square" rtlCol="0">
            <a:spAutoFit/>
          </a:bodyPr>
          <a:lstStyle/>
          <a:p>
            <a:pPr algn="ctr"/>
            <a:r>
              <a:rPr lang="es-MX" sz="3200" b="1" dirty="0" smtClean="0"/>
              <a:t>Yolidabey Alvarado de la Cruz</a:t>
            </a:r>
          </a:p>
          <a:p>
            <a:pPr algn="ctr"/>
            <a:r>
              <a:rPr lang="es-MX" sz="3200" b="1" dirty="0" smtClean="0"/>
              <a:t>Magistrada Electoral</a:t>
            </a:r>
            <a:endParaRPr lang="es-MX" sz="3200" b="1" dirty="0"/>
          </a:p>
        </p:txBody>
      </p:sp>
      <p:pic>
        <p:nvPicPr>
          <p:cNvPr id="13" name="Imagen 12"/>
          <p:cNvPicPr>
            <a:picLocks noChangeAspect="1"/>
          </p:cNvPicPr>
          <p:nvPr/>
        </p:nvPicPr>
        <p:blipFill>
          <a:blip r:embed="rId2"/>
          <a:stretch>
            <a:fillRect/>
          </a:stretch>
        </p:blipFill>
        <p:spPr>
          <a:xfrm>
            <a:off x="5083923" y="5739283"/>
            <a:ext cx="3243353" cy="938865"/>
          </a:xfrm>
          <a:prstGeom prst="rect">
            <a:avLst/>
          </a:prstGeom>
        </p:spPr>
      </p:pic>
      <p:sp>
        <p:nvSpPr>
          <p:cNvPr id="5" name="CuadroTexto 4"/>
          <p:cNvSpPr txBox="1"/>
          <p:nvPr/>
        </p:nvSpPr>
        <p:spPr>
          <a:xfrm>
            <a:off x="334851" y="630771"/>
            <a:ext cx="11346390" cy="923330"/>
          </a:xfrm>
          <a:prstGeom prst="rect">
            <a:avLst/>
          </a:prstGeom>
          <a:noFill/>
        </p:spPr>
        <p:txBody>
          <a:bodyPr wrap="square" rtlCol="0">
            <a:spAutoFit/>
          </a:bodyPr>
          <a:lstStyle/>
          <a:p>
            <a:pPr algn="ctr"/>
            <a:r>
              <a:rPr lang="es-MX" sz="5400" b="1" dirty="0" smtClean="0"/>
              <a:t>DIPLOMADO EN DERECHO ELECTORAL</a:t>
            </a:r>
            <a:endParaRPr lang="es-MX" sz="5400" b="1" dirty="0"/>
          </a:p>
        </p:txBody>
      </p:sp>
    </p:spTree>
    <p:extLst>
      <p:ext uri="{BB962C8B-B14F-4D97-AF65-F5344CB8AC3E}">
        <p14:creationId xmlns:p14="http://schemas.microsoft.com/office/powerpoint/2010/main" val="12282763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79550" y="443228"/>
            <a:ext cx="10497583" cy="1200329"/>
          </a:xfrm>
          <a:prstGeom prst="rect">
            <a:avLst/>
          </a:prstGeom>
          <a:noFill/>
        </p:spPr>
        <p:txBody>
          <a:bodyPr wrap="square" rtlCol="0">
            <a:spAutoFit/>
          </a:bodyPr>
          <a:lstStyle/>
          <a:p>
            <a:pPr algn="ctr"/>
            <a:r>
              <a:rPr lang="es-MX" sz="3600" b="1" dirty="0" smtClean="0">
                <a:solidFill>
                  <a:srgbClr val="CC0099"/>
                </a:solidFill>
              </a:rPr>
              <a:t>RECHAZO A LAS CANDIDATURAS INDEPENDIENTES (1946-2011)</a:t>
            </a:r>
            <a:endParaRPr lang="es-MX" sz="3600" b="1" dirty="0">
              <a:solidFill>
                <a:srgbClr val="CC0099"/>
              </a:solidFill>
            </a:endParaRPr>
          </a:p>
        </p:txBody>
      </p:sp>
      <p:pic>
        <p:nvPicPr>
          <p:cNvPr id="7" name="Imagen 6"/>
          <p:cNvPicPr>
            <a:picLocks noChangeAspect="1"/>
          </p:cNvPicPr>
          <p:nvPr/>
        </p:nvPicPr>
        <p:blipFill>
          <a:blip r:embed="rId2"/>
          <a:stretch>
            <a:fillRect/>
          </a:stretch>
        </p:blipFill>
        <p:spPr>
          <a:xfrm>
            <a:off x="2024619" y="2129474"/>
            <a:ext cx="8071082" cy="4266865"/>
          </a:xfrm>
          <a:prstGeom prst="rect">
            <a:avLst/>
          </a:prstGeom>
        </p:spPr>
      </p:pic>
      <p:sp>
        <p:nvSpPr>
          <p:cNvPr id="8" name="CuadroTexto 7"/>
          <p:cNvSpPr txBox="1"/>
          <p:nvPr/>
        </p:nvSpPr>
        <p:spPr>
          <a:xfrm>
            <a:off x="2794715" y="2932596"/>
            <a:ext cx="7006107" cy="3046988"/>
          </a:xfrm>
          <a:prstGeom prst="rect">
            <a:avLst/>
          </a:prstGeom>
          <a:noFill/>
        </p:spPr>
        <p:txBody>
          <a:bodyPr wrap="square" rtlCol="0">
            <a:spAutoFit/>
          </a:bodyPr>
          <a:lstStyle/>
          <a:p>
            <a:pPr algn="ctr"/>
            <a:r>
              <a:rPr lang="es-MX" sz="3200" b="1" dirty="0" smtClean="0"/>
              <a:t>La Ley Electoral de 1946, promulgada por Manuel Ávila Camacho, limitó exclusivamente a los partidos políticos el derecho de registrar candidaturas para acceder a los cargos de elección popular.</a:t>
            </a:r>
            <a:endParaRPr lang="es-MX" sz="3200" b="1" dirty="0"/>
          </a:p>
        </p:txBody>
      </p:sp>
    </p:spTree>
    <p:extLst>
      <p:ext uri="{BB962C8B-B14F-4D97-AF65-F5344CB8AC3E}">
        <p14:creationId xmlns:p14="http://schemas.microsoft.com/office/powerpoint/2010/main" val="37103437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3581"/>
          <a:stretch/>
        </p:blipFill>
        <p:spPr>
          <a:xfrm>
            <a:off x="4262915" y="862880"/>
            <a:ext cx="3424061" cy="4507606"/>
          </a:xfrm>
          <a:prstGeom prst="rect">
            <a:avLst/>
          </a:prstGeom>
        </p:spPr>
      </p:pic>
      <p:sp>
        <p:nvSpPr>
          <p:cNvPr id="3" name="CuadroTexto 2"/>
          <p:cNvSpPr txBox="1"/>
          <p:nvPr/>
        </p:nvSpPr>
        <p:spPr>
          <a:xfrm>
            <a:off x="4458186" y="2135828"/>
            <a:ext cx="3050205" cy="2677656"/>
          </a:xfrm>
          <a:prstGeom prst="rect">
            <a:avLst/>
          </a:prstGeom>
          <a:noFill/>
        </p:spPr>
        <p:txBody>
          <a:bodyPr wrap="square" rtlCol="0">
            <a:spAutoFit/>
          </a:bodyPr>
          <a:lstStyle/>
          <a:p>
            <a:pPr algn="ctr"/>
            <a:r>
              <a:rPr lang="es-MX" sz="2400" b="1" dirty="0" smtClean="0"/>
              <a:t>En 2005 y 2006, los congresos locales de Sonora y Yucatán, incorporaron a sus legislaciones las candidaturas independientes.</a:t>
            </a:r>
            <a:endParaRPr lang="es-MX" sz="2400" b="1" dirty="0"/>
          </a:p>
        </p:txBody>
      </p:sp>
      <p:pic>
        <p:nvPicPr>
          <p:cNvPr id="4" name="Imagen 3"/>
          <p:cNvPicPr>
            <a:picLocks noChangeAspect="1"/>
          </p:cNvPicPr>
          <p:nvPr/>
        </p:nvPicPr>
        <p:blipFill>
          <a:blip r:embed="rId2"/>
          <a:stretch>
            <a:fillRect/>
          </a:stretch>
        </p:blipFill>
        <p:spPr>
          <a:xfrm>
            <a:off x="60951" y="38640"/>
            <a:ext cx="3957252" cy="6608343"/>
          </a:xfrm>
          <a:prstGeom prst="rect">
            <a:avLst/>
          </a:prstGeom>
        </p:spPr>
      </p:pic>
      <p:sp>
        <p:nvSpPr>
          <p:cNvPr id="5" name="CuadroTexto 4"/>
          <p:cNvSpPr txBox="1"/>
          <p:nvPr/>
        </p:nvSpPr>
        <p:spPr>
          <a:xfrm>
            <a:off x="294200" y="1894508"/>
            <a:ext cx="3490753" cy="4524315"/>
          </a:xfrm>
          <a:prstGeom prst="rect">
            <a:avLst/>
          </a:prstGeom>
          <a:noFill/>
        </p:spPr>
        <p:txBody>
          <a:bodyPr wrap="square" rtlCol="0">
            <a:spAutoFit/>
          </a:bodyPr>
          <a:lstStyle/>
          <a:p>
            <a:pPr algn="ctr"/>
            <a:r>
              <a:rPr lang="es-MX" sz="2400" b="1" dirty="0" smtClean="0"/>
              <a:t>En 2005, Jorge Castañeda </a:t>
            </a:r>
            <a:r>
              <a:rPr lang="es-MX" sz="2400" b="1" dirty="0" err="1" smtClean="0"/>
              <a:t>Gutman</a:t>
            </a:r>
            <a:r>
              <a:rPr lang="es-MX" sz="2400" b="1" dirty="0" smtClean="0"/>
              <a:t>, presentó una queja ante la CIDH, que determinó que los Estados gozan de libertad en la configuración del sufragio pasivo, aunque obligó al Estado mexicano a crear un medio efectivo para la protección de los derechos políticos de los ciudadanos.</a:t>
            </a:r>
            <a:endParaRPr lang="es-MX" sz="2400" b="1" dirty="0"/>
          </a:p>
        </p:txBody>
      </p:sp>
      <p:pic>
        <p:nvPicPr>
          <p:cNvPr id="9" name="Imagen 8"/>
          <p:cNvPicPr>
            <a:picLocks noChangeAspect="1"/>
          </p:cNvPicPr>
          <p:nvPr/>
        </p:nvPicPr>
        <p:blipFill>
          <a:blip r:embed="rId2"/>
          <a:stretch>
            <a:fillRect/>
          </a:stretch>
        </p:blipFill>
        <p:spPr>
          <a:xfrm>
            <a:off x="8050719" y="0"/>
            <a:ext cx="3957252" cy="6608343"/>
          </a:xfrm>
          <a:prstGeom prst="rect">
            <a:avLst/>
          </a:prstGeom>
        </p:spPr>
      </p:pic>
      <p:sp>
        <p:nvSpPr>
          <p:cNvPr id="10" name="CuadroTexto 9"/>
          <p:cNvSpPr txBox="1"/>
          <p:nvPr/>
        </p:nvSpPr>
        <p:spPr>
          <a:xfrm>
            <a:off x="8194749" y="2037083"/>
            <a:ext cx="3669191" cy="3785652"/>
          </a:xfrm>
          <a:prstGeom prst="rect">
            <a:avLst/>
          </a:prstGeom>
          <a:noFill/>
        </p:spPr>
        <p:txBody>
          <a:bodyPr wrap="square" rtlCol="0">
            <a:spAutoFit/>
          </a:bodyPr>
          <a:lstStyle/>
          <a:p>
            <a:pPr algn="ctr"/>
            <a:r>
              <a:rPr lang="es-MX" sz="2400" b="1" dirty="0" smtClean="0"/>
              <a:t>En 2007, se reformó el artículo 116 de la CPEUM, regulándose que tanto las leyes electorales locales como las constitucionales locales establecieran que los partidos tenían reconocido el derecho exclusivo del registro de candidatos.</a:t>
            </a:r>
            <a:endParaRPr lang="es-MX" sz="2400" b="1" dirty="0"/>
          </a:p>
        </p:txBody>
      </p:sp>
      <p:sp>
        <p:nvSpPr>
          <p:cNvPr id="11" name="CuadroTexto 10"/>
          <p:cNvSpPr txBox="1"/>
          <p:nvPr/>
        </p:nvSpPr>
        <p:spPr>
          <a:xfrm>
            <a:off x="3988253" y="5578600"/>
            <a:ext cx="4092417" cy="1015663"/>
          </a:xfrm>
          <a:prstGeom prst="rect">
            <a:avLst/>
          </a:prstGeom>
          <a:noFill/>
        </p:spPr>
        <p:txBody>
          <a:bodyPr wrap="square" rtlCol="0">
            <a:spAutoFit/>
          </a:bodyPr>
          <a:lstStyle/>
          <a:p>
            <a:pPr algn="ctr"/>
            <a:r>
              <a:rPr lang="es-MX" sz="1200" b="1" dirty="0" smtClean="0"/>
              <a:t>En 2009, Felipe Calderón Hinojosa, presentó una iniciativa de reforma a la constitución, para establecer el derecho de los ciudadanos para registrarse de manera independiente, con el respaldo del equivalente al menos al 1% de los ciudadanos inscritos en el padrón electoral.</a:t>
            </a:r>
            <a:endParaRPr lang="es-MX" sz="1200" b="1" dirty="0"/>
          </a:p>
        </p:txBody>
      </p:sp>
    </p:spTree>
    <p:extLst>
      <p:ext uri="{BB962C8B-B14F-4D97-AF65-F5344CB8AC3E}">
        <p14:creationId xmlns:p14="http://schemas.microsoft.com/office/powerpoint/2010/main" val="21924749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t="17005" b="11391"/>
          <a:stretch/>
        </p:blipFill>
        <p:spPr>
          <a:xfrm>
            <a:off x="1545465" y="927280"/>
            <a:ext cx="9169758" cy="5383368"/>
          </a:xfrm>
          <a:prstGeom prst="rect">
            <a:avLst/>
          </a:prstGeom>
        </p:spPr>
      </p:pic>
      <p:sp>
        <p:nvSpPr>
          <p:cNvPr id="6" name="Rectángulo 5"/>
          <p:cNvSpPr/>
          <p:nvPr/>
        </p:nvSpPr>
        <p:spPr>
          <a:xfrm>
            <a:off x="2775398" y="2020181"/>
            <a:ext cx="6915954" cy="2985433"/>
          </a:xfrm>
          <a:prstGeom prst="rect">
            <a:avLst/>
          </a:prstGeom>
        </p:spPr>
        <p:txBody>
          <a:bodyPr wrap="square">
            <a:spAutoFit/>
          </a:bodyPr>
          <a:lstStyle/>
          <a:p>
            <a:pPr algn="just"/>
            <a:r>
              <a:rPr lang="es-MX" sz="2800" dirty="0" smtClean="0"/>
              <a:t>En el proceso electoral 2011-2012, Manuel Jesús Clouthier Carrillo, solicitó su registro como candidato independiente a la Presidencia de la República. Jurisprudencia 11/2012 </a:t>
            </a:r>
            <a:r>
              <a:rPr lang="es-MX" sz="2400" b="1" dirty="0" smtClean="0"/>
              <a:t>CANDIDATURAS INDEPENDIENTES. SU EXCLUSIÓN EN EL SISTEMA ELECTORAL FEDERAL NO VULNERA DERECHOS FUNDAMENTALES</a:t>
            </a:r>
            <a:endParaRPr lang="es-MX" sz="2400" b="1" dirty="0"/>
          </a:p>
        </p:txBody>
      </p:sp>
    </p:spTree>
    <p:extLst>
      <p:ext uri="{BB962C8B-B14F-4D97-AF65-F5344CB8AC3E}">
        <p14:creationId xmlns:p14="http://schemas.microsoft.com/office/powerpoint/2010/main" val="6028485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75473" y="669680"/>
            <a:ext cx="9924836" cy="1569660"/>
          </a:xfrm>
          <a:prstGeom prst="rect">
            <a:avLst/>
          </a:prstGeom>
          <a:noFill/>
        </p:spPr>
        <p:txBody>
          <a:bodyPr wrap="square" rtlCol="0">
            <a:spAutoFit/>
          </a:bodyPr>
          <a:lstStyle/>
          <a:p>
            <a:pPr algn="ctr"/>
            <a:r>
              <a:rPr lang="es-MX" sz="4800" b="1" dirty="0" smtClean="0">
                <a:solidFill>
                  <a:srgbClr val="D60093"/>
                </a:solidFill>
              </a:rPr>
              <a:t>Candidaturas independientes a partir de las reformas de 2012</a:t>
            </a:r>
            <a:endParaRPr lang="es-MX" sz="4800" b="1" dirty="0">
              <a:solidFill>
                <a:srgbClr val="D60093"/>
              </a:solidFill>
            </a:endParaRPr>
          </a:p>
        </p:txBody>
      </p:sp>
      <p:pic>
        <p:nvPicPr>
          <p:cNvPr id="3" name="Imagen 2"/>
          <p:cNvPicPr>
            <a:picLocks noChangeAspect="1"/>
          </p:cNvPicPr>
          <p:nvPr/>
        </p:nvPicPr>
        <p:blipFill>
          <a:blip r:embed="rId2"/>
          <a:stretch>
            <a:fillRect/>
          </a:stretch>
        </p:blipFill>
        <p:spPr>
          <a:xfrm>
            <a:off x="2980391" y="2115121"/>
            <a:ext cx="5715000" cy="474287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137556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52288" y="250045"/>
            <a:ext cx="9760450" cy="954107"/>
          </a:xfrm>
          <a:prstGeom prst="rect">
            <a:avLst/>
          </a:prstGeom>
          <a:noFill/>
        </p:spPr>
        <p:txBody>
          <a:bodyPr wrap="square" rtlCol="0">
            <a:spAutoFit/>
          </a:bodyPr>
          <a:lstStyle/>
          <a:p>
            <a:pPr algn="ctr"/>
            <a:r>
              <a:rPr lang="es-MX" sz="2800" b="1" dirty="0" smtClean="0"/>
              <a:t>RECONOCIMIENTO CONSTITUCIONAL Y LEGAL DE LAS CANDIDATURAS INDEPENDIENTES (2012)</a:t>
            </a:r>
            <a:endParaRPr lang="es-MX" sz="2800" b="1" dirty="0"/>
          </a:p>
        </p:txBody>
      </p:sp>
      <p:sp>
        <p:nvSpPr>
          <p:cNvPr id="4" name="Rectángulo redondeado 3"/>
          <p:cNvSpPr/>
          <p:nvPr/>
        </p:nvSpPr>
        <p:spPr>
          <a:xfrm>
            <a:off x="109353" y="1295699"/>
            <a:ext cx="5167901" cy="2533199"/>
          </a:xfrm>
          <a:prstGeom prst="roundRect">
            <a:avLst/>
          </a:prstGeom>
          <a:solidFill>
            <a:srgbClr val="67E8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369870" y="1344458"/>
            <a:ext cx="4798031" cy="2308324"/>
          </a:xfrm>
          <a:prstGeom prst="rect">
            <a:avLst/>
          </a:prstGeom>
          <a:noFill/>
        </p:spPr>
        <p:txBody>
          <a:bodyPr wrap="square" rtlCol="0">
            <a:spAutoFit/>
          </a:bodyPr>
          <a:lstStyle/>
          <a:p>
            <a:pPr algn="just"/>
            <a:r>
              <a:rPr lang="es-MX" sz="2400" dirty="0" smtClean="0"/>
              <a:t>En agosto de 2012, se aprobó y publicó el acuerdo que reforma y adiciona el artículo 35 de la CPEUM, reconociendo el derecho de los ciudadanos de solicitar el registro de manera independiente.</a:t>
            </a:r>
            <a:endParaRPr lang="es-MX" sz="2400" dirty="0"/>
          </a:p>
        </p:txBody>
      </p:sp>
      <p:sp>
        <p:nvSpPr>
          <p:cNvPr id="7" name="Flecha curvada hacia arriba 6"/>
          <p:cNvSpPr/>
          <p:nvPr/>
        </p:nvSpPr>
        <p:spPr>
          <a:xfrm>
            <a:off x="4261366" y="3826798"/>
            <a:ext cx="2743200" cy="1059426"/>
          </a:xfrm>
          <a:prstGeom prst="curved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CuadroTexto 7"/>
          <p:cNvSpPr txBox="1"/>
          <p:nvPr/>
        </p:nvSpPr>
        <p:spPr>
          <a:xfrm>
            <a:off x="4811033" y="4015560"/>
            <a:ext cx="1643865" cy="369332"/>
          </a:xfrm>
          <a:prstGeom prst="rect">
            <a:avLst/>
          </a:prstGeom>
          <a:noFill/>
        </p:spPr>
        <p:txBody>
          <a:bodyPr wrap="square" rtlCol="0">
            <a:spAutoFit/>
          </a:bodyPr>
          <a:lstStyle/>
          <a:p>
            <a:r>
              <a:rPr lang="es-MX" b="1" dirty="0" smtClean="0"/>
              <a:t>SIN EMBARGO</a:t>
            </a:r>
            <a:endParaRPr lang="es-MX" b="1" dirty="0"/>
          </a:p>
        </p:txBody>
      </p:sp>
      <p:sp>
        <p:nvSpPr>
          <p:cNvPr id="10" name="Rectángulo redondeado 9"/>
          <p:cNvSpPr/>
          <p:nvPr/>
        </p:nvSpPr>
        <p:spPr>
          <a:xfrm>
            <a:off x="5988677" y="1344458"/>
            <a:ext cx="5939620" cy="2482340"/>
          </a:xfrm>
          <a:prstGeom prst="roundRect">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p:cNvSpPr txBox="1"/>
          <p:nvPr/>
        </p:nvSpPr>
        <p:spPr>
          <a:xfrm>
            <a:off x="5988678" y="1407087"/>
            <a:ext cx="5939620" cy="2308324"/>
          </a:xfrm>
          <a:prstGeom prst="rect">
            <a:avLst/>
          </a:prstGeom>
          <a:noFill/>
        </p:spPr>
        <p:txBody>
          <a:bodyPr wrap="square" rtlCol="0">
            <a:spAutoFit/>
          </a:bodyPr>
          <a:lstStyle/>
          <a:p>
            <a:pPr algn="just"/>
            <a:r>
              <a:rPr lang="es-MX" sz="2400" dirty="0" smtClean="0"/>
              <a:t>No se modificó el artículo 116 de la CPEUM, ya que seguía estableciendo que las constituciones y leyes locales, debían garantizar que los partidos políticos tuvieran reconocido el derecho exclusivo de registro de candidatos.</a:t>
            </a:r>
            <a:endParaRPr lang="es-MX" sz="2400" dirty="0"/>
          </a:p>
        </p:txBody>
      </p:sp>
      <p:sp>
        <p:nvSpPr>
          <p:cNvPr id="17" name="Rectángulo redondeado 16"/>
          <p:cNvSpPr/>
          <p:nvPr/>
        </p:nvSpPr>
        <p:spPr>
          <a:xfrm>
            <a:off x="2632100" y="5218987"/>
            <a:ext cx="6026157" cy="1484465"/>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ln w="0"/>
                <a:solidFill>
                  <a:schemeClr val="tx1"/>
                </a:solidFill>
                <a:effectLst>
                  <a:outerShdw blurRad="38100" dist="19050" dir="2700000" algn="tl" rotWithShape="0">
                    <a:schemeClr val="dk1">
                      <a:alpha val="40000"/>
                    </a:schemeClr>
                  </a:outerShdw>
                </a:effectLst>
              </a:rPr>
              <a:t>Acción de Inconstitucionalidad</a:t>
            </a:r>
          </a:p>
          <a:p>
            <a:pPr algn="ctr"/>
            <a:r>
              <a:rPr lang="es-MX" sz="2400" b="1" dirty="0">
                <a:ln w="0"/>
                <a:solidFill>
                  <a:schemeClr val="tx1"/>
                </a:solidFill>
                <a:effectLst>
                  <a:outerShdw blurRad="38100" dist="19050" dir="2700000" algn="tl" rotWithShape="0">
                    <a:schemeClr val="dk1">
                      <a:alpha val="40000"/>
                    </a:schemeClr>
                  </a:outerShdw>
                </a:effectLst>
              </a:rPr>
              <a:t>(AI 50/2012, 57/2012 y sus acumuladas 58/2012, 59/2012 y 60/2012: 67/2012 y sus acumuladas</a:t>
            </a:r>
          </a:p>
        </p:txBody>
      </p:sp>
      <p:sp>
        <p:nvSpPr>
          <p:cNvPr id="3" name="Flecha doblada hacia arriba 2"/>
          <p:cNvSpPr/>
          <p:nvPr/>
        </p:nvSpPr>
        <p:spPr>
          <a:xfrm rot="16200000" flipH="1">
            <a:off x="7858827" y="4626232"/>
            <a:ext cx="2329303" cy="730442"/>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85442056"/>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10967" y="32567"/>
            <a:ext cx="11241091" cy="2246769"/>
          </a:xfrm>
          <a:prstGeom prst="rect">
            <a:avLst/>
          </a:prstGeom>
          <a:noFill/>
        </p:spPr>
        <p:txBody>
          <a:bodyPr wrap="square" rtlCol="0">
            <a:spAutoFit/>
          </a:bodyPr>
          <a:lstStyle/>
          <a:p>
            <a:pPr algn="just"/>
            <a:r>
              <a:rPr lang="es-MX" sz="2800" dirty="0" smtClean="0"/>
              <a:t>En 2014 se reguló a nivel legal la figura de las candidaturas independientes. La LEGIPE reguló las candidaturas independientes para los cargos de Presidente de la República, Diputados y Senadores del Congreso de la Unión, dejando a las legislaturas locales la libertad configurativa para emitir la normatividad aplicable a los candidatos independientes.</a:t>
            </a:r>
          </a:p>
        </p:txBody>
      </p:sp>
      <p:sp>
        <p:nvSpPr>
          <p:cNvPr id="6" name="Rectángulo redondeado 5"/>
          <p:cNvSpPr/>
          <p:nvPr/>
        </p:nvSpPr>
        <p:spPr>
          <a:xfrm>
            <a:off x="2065107" y="2453385"/>
            <a:ext cx="8322066" cy="17901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tx1"/>
                </a:solidFill>
              </a:rPr>
              <a:t>En Tabasco, se estableció que sólo se registrará una candidatura independiente para cada cargo de elección popular por el principio de mayoría relativa. El registro es individual, por fórmula o planilla, según corresponda.</a:t>
            </a:r>
            <a:endParaRPr lang="es-MX" dirty="0">
              <a:solidFill>
                <a:schemeClr val="tx1"/>
              </a:solidFill>
            </a:endParaRPr>
          </a:p>
        </p:txBody>
      </p:sp>
      <p:sp>
        <p:nvSpPr>
          <p:cNvPr id="7" name="Rectángulo redondeado 6"/>
          <p:cNvSpPr/>
          <p:nvPr/>
        </p:nvSpPr>
        <p:spPr>
          <a:xfrm>
            <a:off x="2114596" y="4839735"/>
            <a:ext cx="8219326" cy="1469204"/>
          </a:xfrm>
          <a:prstGeom prst="roundRect">
            <a:avLst/>
          </a:prstGeom>
          <a:solidFill>
            <a:srgbClr val="67E8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tx1"/>
                </a:solidFill>
              </a:rPr>
              <a:t>De existir más de un aspirante, fórmula o planilla de un mismo cargo de elección popular, será registrado el que obtenga el mayor número de respaldos ciudadanos, en cantidad superior al porcentaje señalado para cada cargo.</a:t>
            </a:r>
            <a:endParaRPr lang="es-MX" sz="2400" dirty="0">
              <a:solidFill>
                <a:schemeClr val="tx1"/>
              </a:solidFill>
            </a:endParaRPr>
          </a:p>
        </p:txBody>
      </p:sp>
      <p:sp>
        <p:nvSpPr>
          <p:cNvPr id="8" name="Flecha curvada hacia la izquierda 7"/>
          <p:cNvSpPr/>
          <p:nvPr/>
        </p:nvSpPr>
        <p:spPr>
          <a:xfrm>
            <a:off x="10387173" y="3050026"/>
            <a:ext cx="1264885" cy="2478637"/>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Flecha curvada hacia la derecha 8"/>
          <p:cNvSpPr/>
          <p:nvPr/>
        </p:nvSpPr>
        <p:spPr>
          <a:xfrm>
            <a:off x="601833" y="3062107"/>
            <a:ext cx="1459512" cy="2454476"/>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CuadroTexto 10"/>
          <p:cNvSpPr txBox="1"/>
          <p:nvPr/>
        </p:nvSpPr>
        <p:spPr>
          <a:xfrm>
            <a:off x="5271213" y="6450973"/>
            <a:ext cx="4736387" cy="400110"/>
          </a:xfrm>
          <a:prstGeom prst="rect">
            <a:avLst/>
          </a:prstGeom>
          <a:noFill/>
        </p:spPr>
        <p:txBody>
          <a:bodyPr wrap="square" rtlCol="0">
            <a:spAutoFit/>
          </a:bodyPr>
          <a:lstStyle/>
          <a:p>
            <a:r>
              <a:rPr lang="es-MX" sz="2000" b="1" dirty="0" smtClean="0"/>
              <a:t>ART. 281 LEPPET</a:t>
            </a:r>
            <a:endParaRPr lang="es-MX" sz="2000" b="1" dirty="0"/>
          </a:p>
        </p:txBody>
      </p:sp>
      <p:sp>
        <p:nvSpPr>
          <p:cNvPr id="2" name="CuadroTexto 1"/>
          <p:cNvSpPr txBox="1"/>
          <p:nvPr/>
        </p:nvSpPr>
        <p:spPr>
          <a:xfrm>
            <a:off x="2585513" y="4363919"/>
            <a:ext cx="7277492" cy="369332"/>
          </a:xfrm>
          <a:prstGeom prst="rect">
            <a:avLst/>
          </a:prstGeom>
          <a:noFill/>
        </p:spPr>
        <p:txBody>
          <a:bodyPr wrap="square" rtlCol="0">
            <a:spAutoFit/>
          </a:bodyPr>
          <a:lstStyle/>
          <a:p>
            <a:pPr algn="ctr"/>
            <a:r>
              <a:rPr lang="es-MX" b="1" dirty="0" smtClean="0"/>
              <a:t>ACCION DE INSCONSTITUCIONALIDAD 67/2012 Y SUS ACUMULADOS</a:t>
            </a:r>
            <a:endParaRPr lang="es-MX" b="1" dirty="0"/>
          </a:p>
        </p:txBody>
      </p:sp>
    </p:spTree>
    <p:extLst>
      <p:ext uri="{BB962C8B-B14F-4D97-AF65-F5344CB8AC3E}">
        <p14:creationId xmlns:p14="http://schemas.microsoft.com/office/powerpoint/2010/main" val="32481778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27972" y="566671"/>
            <a:ext cx="3928118" cy="26162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Imagen 3"/>
          <p:cNvPicPr>
            <a:picLocks noChangeAspect="1"/>
          </p:cNvPicPr>
          <p:nvPr/>
        </p:nvPicPr>
        <p:blipFill>
          <a:blip r:embed="rId3"/>
          <a:stretch>
            <a:fillRect/>
          </a:stretch>
        </p:blipFill>
        <p:spPr>
          <a:xfrm>
            <a:off x="527972" y="3902299"/>
            <a:ext cx="3928118" cy="26272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Imagen 4"/>
          <p:cNvPicPr>
            <a:picLocks noChangeAspect="1"/>
          </p:cNvPicPr>
          <p:nvPr/>
        </p:nvPicPr>
        <p:blipFill rotWithShape="1">
          <a:blip r:embed="rId4"/>
          <a:srcRect l="12703" r="13394"/>
          <a:stretch/>
        </p:blipFill>
        <p:spPr>
          <a:xfrm>
            <a:off x="6181862" y="566671"/>
            <a:ext cx="5486400" cy="2854951"/>
          </a:xfrm>
          <a:prstGeom prst="rect">
            <a:avLst/>
          </a:prstGeom>
        </p:spPr>
      </p:pic>
      <p:sp>
        <p:nvSpPr>
          <p:cNvPr id="8" name="CuadroTexto 7"/>
          <p:cNvSpPr txBox="1"/>
          <p:nvPr/>
        </p:nvSpPr>
        <p:spPr>
          <a:xfrm>
            <a:off x="6890200" y="1243926"/>
            <a:ext cx="4520484" cy="1938992"/>
          </a:xfrm>
          <a:prstGeom prst="rect">
            <a:avLst/>
          </a:prstGeom>
          <a:noFill/>
        </p:spPr>
        <p:txBody>
          <a:bodyPr wrap="square" rtlCol="0">
            <a:spAutoFit/>
          </a:bodyPr>
          <a:lstStyle/>
          <a:p>
            <a:pPr algn="ctr"/>
            <a:r>
              <a:rPr lang="es-MX" sz="2400" dirty="0"/>
              <a:t>SUP-JDC-1165/2018 y su acumulado</a:t>
            </a:r>
          </a:p>
          <a:p>
            <a:pPr algn="ctr"/>
            <a:r>
              <a:rPr lang="es-MX" sz="2400" dirty="0"/>
              <a:t>Fecha de resolución: 03 de enero de 2018</a:t>
            </a:r>
          </a:p>
          <a:p>
            <a:pPr algn="ctr"/>
            <a:endParaRPr lang="es-MX" sz="2400" dirty="0"/>
          </a:p>
        </p:txBody>
      </p:sp>
      <p:sp>
        <p:nvSpPr>
          <p:cNvPr id="9" name="Flecha derecha 8"/>
          <p:cNvSpPr/>
          <p:nvPr/>
        </p:nvSpPr>
        <p:spPr>
          <a:xfrm>
            <a:off x="4752304" y="1596980"/>
            <a:ext cx="1236372" cy="759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Flecha derecha 9"/>
          <p:cNvSpPr/>
          <p:nvPr/>
        </p:nvSpPr>
        <p:spPr>
          <a:xfrm>
            <a:off x="4720110" y="4836017"/>
            <a:ext cx="1236372" cy="759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a:picLocks noChangeAspect="1"/>
          </p:cNvPicPr>
          <p:nvPr/>
        </p:nvPicPr>
        <p:blipFill rotWithShape="1">
          <a:blip r:embed="rId4"/>
          <a:srcRect l="12703" r="13394"/>
          <a:stretch/>
        </p:blipFill>
        <p:spPr>
          <a:xfrm>
            <a:off x="6220502" y="3606854"/>
            <a:ext cx="5486400" cy="2854951"/>
          </a:xfrm>
          <a:prstGeom prst="rect">
            <a:avLst/>
          </a:prstGeom>
        </p:spPr>
      </p:pic>
      <p:sp>
        <p:nvSpPr>
          <p:cNvPr id="12" name="Rectángulo 11"/>
          <p:cNvSpPr/>
          <p:nvPr/>
        </p:nvSpPr>
        <p:spPr>
          <a:xfrm>
            <a:off x="6701313" y="3963834"/>
            <a:ext cx="4966949" cy="1938992"/>
          </a:xfrm>
          <a:prstGeom prst="rect">
            <a:avLst/>
          </a:prstGeom>
        </p:spPr>
        <p:txBody>
          <a:bodyPr wrap="square">
            <a:spAutoFit/>
          </a:bodyPr>
          <a:lstStyle/>
          <a:p>
            <a:pPr algn="ctr"/>
            <a:r>
              <a:rPr lang="es-MX" sz="2400" dirty="0" smtClean="0">
                <a:solidFill>
                  <a:srgbClr val="000000"/>
                </a:solidFill>
              </a:rPr>
              <a:t>TET-JDC-30/2018-I</a:t>
            </a:r>
          </a:p>
          <a:p>
            <a:pPr algn="ctr"/>
            <a:r>
              <a:rPr lang="es-MX" sz="2400" dirty="0" smtClean="0">
                <a:solidFill>
                  <a:srgbClr val="000000"/>
                </a:solidFill>
              </a:rPr>
              <a:t>Fecha: Marzo 2018</a:t>
            </a:r>
          </a:p>
          <a:p>
            <a:pPr algn="ctr"/>
            <a:endParaRPr lang="es-MX" sz="2400" dirty="0" smtClean="0">
              <a:solidFill>
                <a:srgbClr val="000000"/>
              </a:solidFill>
            </a:endParaRPr>
          </a:p>
          <a:p>
            <a:pPr algn="ctr"/>
            <a:r>
              <a:rPr lang="es-MX" sz="2400" dirty="0" smtClean="0">
                <a:solidFill>
                  <a:srgbClr val="000000"/>
                </a:solidFill>
              </a:rPr>
              <a:t> TET-JDC-27/2018-I </a:t>
            </a:r>
          </a:p>
          <a:p>
            <a:pPr algn="ctr"/>
            <a:r>
              <a:rPr lang="es-MX" sz="2400" dirty="0" smtClean="0">
                <a:solidFill>
                  <a:srgbClr val="000000"/>
                </a:solidFill>
              </a:rPr>
              <a:t>y TET-JDC-28/2018-I ACUMULADOS.</a:t>
            </a:r>
            <a:endParaRPr lang="es-MX" sz="2400" dirty="0"/>
          </a:p>
        </p:txBody>
      </p:sp>
      <p:sp>
        <p:nvSpPr>
          <p:cNvPr id="14" name="Rectángulo 13"/>
          <p:cNvSpPr/>
          <p:nvPr/>
        </p:nvSpPr>
        <p:spPr>
          <a:xfrm>
            <a:off x="7299078" y="5699723"/>
            <a:ext cx="3771418" cy="400110"/>
          </a:xfrm>
          <a:prstGeom prst="rect">
            <a:avLst/>
          </a:prstGeom>
        </p:spPr>
        <p:txBody>
          <a:bodyPr wrap="none">
            <a:spAutoFit/>
          </a:bodyPr>
          <a:lstStyle/>
          <a:p>
            <a:pPr algn="ctr"/>
            <a:r>
              <a:rPr lang="es-MX" sz="2000" dirty="0"/>
              <a:t>Fecha de resolución: </a:t>
            </a:r>
            <a:r>
              <a:rPr lang="es-MX" sz="2000" dirty="0" smtClean="0"/>
              <a:t>Abril </a:t>
            </a:r>
            <a:r>
              <a:rPr lang="es-MX" sz="2000" dirty="0"/>
              <a:t>de 2018</a:t>
            </a:r>
          </a:p>
        </p:txBody>
      </p:sp>
    </p:spTree>
    <p:extLst>
      <p:ext uri="{BB962C8B-B14F-4D97-AF65-F5344CB8AC3E}">
        <p14:creationId xmlns:p14="http://schemas.microsoft.com/office/powerpoint/2010/main" val="23070380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55601" y="353368"/>
            <a:ext cx="11065933" cy="1200329"/>
          </a:xfrm>
          <a:prstGeom prst="rect">
            <a:avLst/>
          </a:prstGeom>
          <a:solidFill>
            <a:srgbClr val="67E8F9"/>
          </a:solidFill>
          <a:ln>
            <a:solidFill>
              <a:schemeClr val="tx1"/>
            </a:solidFill>
          </a:ln>
        </p:spPr>
        <p:txBody>
          <a:bodyPr wrap="square" rtlCol="0">
            <a:spAutoFit/>
          </a:bodyPr>
          <a:lstStyle/>
          <a:p>
            <a:pPr algn="just"/>
            <a:r>
              <a:rPr lang="es-MX" sz="2400" dirty="0" smtClean="0"/>
              <a:t>En el caso de la elección de diputados los candidatos independientes deben registrar una fórmula de propietario y suplente, las cuales deben integrarse por dos personas del mismo género. Art. </a:t>
            </a:r>
            <a:r>
              <a:rPr lang="es-MX" sz="2400" dirty="0"/>
              <a:t>2</a:t>
            </a:r>
            <a:r>
              <a:rPr lang="es-MX" sz="2400" dirty="0" smtClean="0"/>
              <a:t>83 LEPPET</a:t>
            </a:r>
            <a:endParaRPr lang="es-MX" sz="2400" dirty="0"/>
          </a:p>
        </p:txBody>
      </p:sp>
      <p:sp>
        <p:nvSpPr>
          <p:cNvPr id="9" name="Rectángulo 8"/>
          <p:cNvSpPr/>
          <p:nvPr/>
        </p:nvSpPr>
        <p:spPr>
          <a:xfrm>
            <a:off x="1231106" y="1926230"/>
            <a:ext cx="4048654" cy="4767073"/>
          </a:xfrm>
          <a:prstGeom prst="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Picture 2" descr="Resultado de imagen para genero femenino"/>
          <p:cNvPicPr>
            <a:picLocks noChangeAspect="1" noChangeArrowheads="1"/>
          </p:cNvPicPr>
          <p:nvPr/>
        </p:nvPicPr>
        <p:blipFill rotWithShape="1">
          <a:blip r:embed="rId2">
            <a:extLst>
              <a:ext uri="{28A0092B-C50C-407E-A947-70E740481C1C}">
                <a14:useLocalDpi xmlns:a14="http://schemas.microsoft.com/office/drawing/2010/main" val="0"/>
              </a:ext>
            </a:extLst>
          </a:blip>
          <a:srcRect r="47972"/>
          <a:stretch/>
        </p:blipFill>
        <p:spPr bwMode="auto">
          <a:xfrm>
            <a:off x="3739885" y="2163296"/>
            <a:ext cx="122502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sultado de imagen para genero femenino"/>
          <p:cNvPicPr>
            <a:picLocks noChangeAspect="1" noChangeArrowheads="1"/>
          </p:cNvPicPr>
          <p:nvPr/>
        </p:nvPicPr>
        <p:blipFill rotWithShape="1">
          <a:blip r:embed="rId2">
            <a:extLst>
              <a:ext uri="{28A0092B-C50C-407E-A947-70E740481C1C}">
                <a14:useLocalDpi xmlns:a14="http://schemas.microsoft.com/office/drawing/2010/main" val="0"/>
              </a:ext>
            </a:extLst>
          </a:blip>
          <a:srcRect r="47972"/>
          <a:stretch/>
        </p:blipFill>
        <p:spPr bwMode="auto">
          <a:xfrm>
            <a:off x="3739885" y="4593228"/>
            <a:ext cx="1225020" cy="1828800"/>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1231106" y="2607332"/>
            <a:ext cx="2082800" cy="461665"/>
          </a:xfrm>
          <a:prstGeom prst="rect">
            <a:avLst/>
          </a:prstGeom>
          <a:noFill/>
        </p:spPr>
        <p:txBody>
          <a:bodyPr wrap="square" rtlCol="0">
            <a:spAutoFit/>
          </a:bodyPr>
          <a:lstStyle/>
          <a:p>
            <a:r>
              <a:rPr lang="es-MX" sz="2400" b="1" dirty="0" smtClean="0"/>
              <a:t>PROPIETARIA</a:t>
            </a:r>
            <a:endParaRPr lang="es-MX" sz="2400" b="1" dirty="0"/>
          </a:p>
        </p:txBody>
      </p:sp>
      <p:sp>
        <p:nvSpPr>
          <p:cNvPr id="17" name="CuadroTexto 16"/>
          <p:cNvSpPr txBox="1"/>
          <p:nvPr/>
        </p:nvSpPr>
        <p:spPr>
          <a:xfrm>
            <a:off x="1400439" y="5045963"/>
            <a:ext cx="2082800" cy="461665"/>
          </a:xfrm>
          <a:prstGeom prst="rect">
            <a:avLst/>
          </a:prstGeom>
          <a:noFill/>
        </p:spPr>
        <p:txBody>
          <a:bodyPr wrap="square" rtlCol="0">
            <a:spAutoFit/>
          </a:bodyPr>
          <a:lstStyle/>
          <a:p>
            <a:r>
              <a:rPr lang="es-MX" sz="2400" b="1" dirty="0" smtClean="0"/>
              <a:t>SUPLENTE</a:t>
            </a:r>
            <a:endParaRPr lang="es-MX" sz="2400" b="1" dirty="0"/>
          </a:p>
        </p:txBody>
      </p:sp>
      <p:sp>
        <p:nvSpPr>
          <p:cNvPr id="18" name="Rectángulo 17"/>
          <p:cNvSpPr/>
          <p:nvPr/>
        </p:nvSpPr>
        <p:spPr>
          <a:xfrm>
            <a:off x="6912240" y="1926230"/>
            <a:ext cx="4048654" cy="4767073"/>
          </a:xfrm>
          <a:prstGeom prst="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p:cNvPicPr>
            <a:picLocks noChangeAspect="1"/>
          </p:cNvPicPr>
          <p:nvPr/>
        </p:nvPicPr>
        <p:blipFill rotWithShape="1">
          <a:blip r:embed="rId3"/>
          <a:srcRect l="51014"/>
          <a:stretch/>
        </p:blipFill>
        <p:spPr>
          <a:xfrm>
            <a:off x="9279464" y="2163296"/>
            <a:ext cx="1227137" cy="1828800"/>
          </a:xfrm>
          <a:prstGeom prst="rect">
            <a:avLst/>
          </a:prstGeom>
        </p:spPr>
      </p:pic>
      <p:pic>
        <p:nvPicPr>
          <p:cNvPr id="20" name="Imagen 19"/>
          <p:cNvPicPr>
            <a:picLocks noChangeAspect="1"/>
          </p:cNvPicPr>
          <p:nvPr/>
        </p:nvPicPr>
        <p:blipFill rotWithShape="1">
          <a:blip r:embed="rId3"/>
          <a:srcRect l="51014"/>
          <a:stretch/>
        </p:blipFill>
        <p:spPr>
          <a:xfrm>
            <a:off x="9279464" y="4593228"/>
            <a:ext cx="1227137" cy="1828800"/>
          </a:xfrm>
          <a:prstGeom prst="rect">
            <a:avLst/>
          </a:prstGeom>
        </p:spPr>
      </p:pic>
      <p:sp>
        <p:nvSpPr>
          <p:cNvPr id="21" name="CuadroTexto 20"/>
          <p:cNvSpPr txBox="1"/>
          <p:nvPr/>
        </p:nvSpPr>
        <p:spPr>
          <a:xfrm>
            <a:off x="7154331" y="2616031"/>
            <a:ext cx="2082800" cy="461665"/>
          </a:xfrm>
          <a:prstGeom prst="rect">
            <a:avLst/>
          </a:prstGeom>
          <a:noFill/>
        </p:spPr>
        <p:txBody>
          <a:bodyPr wrap="square" rtlCol="0">
            <a:spAutoFit/>
          </a:bodyPr>
          <a:lstStyle/>
          <a:p>
            <a:r>
              <a:rPr lang="es-MX" sz="2400" b="1" dirty="0" smtClean="0"/>
              <a:t>PROPIETARIO</a:t>
            </a:r>
            <a:endParaRPr lang="es-MX" sz="2400" b="1" dirty="0"/>
          </a:p>
        </p:txBody>
      </p:sp>
      <p:sp>
        <p:nvSpPr>
          <p:cNvPr id="22" name="CuadroTexto 21"/>
          <p:cNvSpPr txBox="1"/>
          <p:nvPr/>
        </p:nvSpPr>
        <p:spPr>
          <a:xfrm>
            <a:off x="7357532" y="5045963"/>
            <a:ext cx="2082800" cy="461665"/>
          </a:xfrm>
          <a:prstGeom prst="rect">
            <a:avLst/>
          </a:prstGeom>
          <a:noFill/>
        </p:spPr>
        <p:txBody>
          <a:bodyPr wrap="square" rtlCol="0">
            <a:spAutoFit/>
          </a:bodyPr>
          <a:lstStyle/>
          <a:p>
            <a:r>
              <a:rPr lang="es-MX" sz="2400" b="1" dirty="0" smtClean="0"/>
              <a:t>SUPLENTE</a:t>
            </a:r>
            <a:endParaRPr lang="es-MX" sz="2400" b="1" dirty="0"/>
          </a:p>
        </p:txBody>
      </p:sp>
      <p:sp>
        <p:nvSpPr>
          <p:cNvPr id="13" name="CuadroTexto 12"/>
          <p:cNvSpPr txBox="1"/>
          <p:nvPr/>
        </p:nvSpPr>
        <p:spPr>
          <a:xfrm>
            <a:off x="5817924" y="3361266"/>
            <a:ext cx="715433" cy="1107996"/>
          </a:xfrm>
          <a:prstGeom prst="rect">
            <a:avLst/>
          </a:prstGeom>
          <a:noFill/>
        </p:spPr>
        <p:txBody>
          <a:bodyPr wrap="square" rtlCol="0">
            <a:spAutoFit/>
          </a:bodyPr>
          <a:lstStyle/>
          <a:p>
            <a:r>
              <a:rPr lang="es-MX" sz="6600" b="1" dirty="0" smtClean="0"/>
              <a:t>O</a:t>
            </a:r>
            <a:endParaRPr lang="es-MX" sz="6600" b="1" dirty="0"/>
          </a:p>
        </p:txBody>
      </p:sp>
    </p:spTree>
    <p:extLst>
      <p:ext uri="{BB962C8B-B14F-4D97-AF65-F5344CB8AC3E}">
        <p14:creationId xmlns:p14="http://schemas.microsoft.com/office/powerpoint/2010/main" val="1570155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52965" y="5213017"/>
            <a:ext cx="11286067" cy="1569660"/>
          </a:xfrm>
          <a:prstGeom prst="rect">
            <a:avLst/>
          </a:prstGeom>
          <a:solidFill>
            <a:srgbClr val="8EFC08"/>
          </a:solidFill>
          <a:ln>
            <a:solidFill>
              <a:schemeClr val="tx1"/>
            </a:solidFill>
          </a:ln>
        </p:spPr>
        <p:txBody>
          <a:bodyPr wrap="square" rtlCol="0">
            <a:spAutoFit/>
          </a:bodyPr>
          <a:lstStyle/>
          <a:p>
            <a:pPr algn="ctr"/>
            <a:r>
              <a:rPr lang="es-MX" sz="2400" b="1" dirty="0" smtClean="0"/>
              <a:t>SENTENCIA SG-JDC-10932/2015</a:t>
            </a:r>
          </a:p>
          <a:p>
            <a:pPr algn="just"/>
            <a:r>
              <a:rPr lang="es-MX" sz="2400" dirty="0" smtClean="0"/>
              <a:t>Se inaplicó el artículo 14.5 de la LEGIPE, que establece que propietario y suplente deben ser del mismo género, permitiendo que Manuel Jesús Clouthier Carrillo integrara una fórmula al cargo de diputado federal junto con María del Roció Zazueta.</a:t>
            </a:r>
            <a:endParaRPr lang="es-MX" sz="2400" dirty="0"/>
          </a:p>
        </p:txBody>
      </p:sp>
      <p:sp>
        <p:nvSpPr>
          <p:cNvPr id="12" name="Rectángulo 11"/>
          <p:cNvSpPr/>
          <p:nvPr/>
        </p:nvSpPr>
        <p:spPr>
          <a:xfrm>
            <a:off x="601135" y="1860337"/>
            <a:ext cx="4826000" cy="3045693"/>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p:cNvPicPr>
            <a:picLocks noChangeAspect="1"/>
          </p:cNvPicPr>
          <p:nvPr/>
        </p:nvPicPr>
        <p:blipFill>
          <a:blip r:embed="rId2"/>
          <a:stretch>
            <a:fillRect/>
          </a:stretch>
        </p:blipFill>
        <p:spPr>
          <a:xfrm>
            <a:off x="1156833" y="2311332"/>
            <a:ext cx="900568" cy="1126147"/>
          </a:xfrm>
          <a:prstGeom prst="rect">
            <a:avLst/>
          </a:prstGeom>
        </p:spPr>
      </p:pic>
      <p:pic>
        <p:nvPicPr>
          <p:cNvPr id="14" name="Imagen 13"/>
          <p:cNvPicPr>
            <a:picLocks noChangeAspect="1"/>
          </p:cNvPicPr>
          <p:nvPr/>
        </p:nvPicPr>
        <p:blipFill>
          <a:blip r:embed="rId2"/>
          <a:stretch>
            <a:fillRect/>
          </a:stretch>
        </p:blipFill>
        <p:spPr>
          <a:xfrm>
            <a:off x="1156833" y="3643325"/>
            <a:ext cx="900568" cy="1126147"/>
          </a:xfrm>
          <a:prstGeom prst="rect">
            <a:avLst/>
          </a:prstGeom>
        </p:spPr>
      </p:pic>
      <p:pic>
        <p:nvPicPr>
          <p:cNvPr id="15" name="Imagen 14"/>
          <p:cNvPicPr>
            <a:picLocks noChangeAspect="1"/>
          </p:cNvPicPr>
          <p:nvPr/>
        </p:nvPicPr>
        <p:blipFill>
          <a:blip r:embed="rId3"/>
          <a:stretch>
            <a:fillRect/>
          </a:stretch>
        </p:blipFill>
        <p:spPr>
          <a:xfrm>
            <a:off x="3933445" y="2299375"/>
            <a:ext cx="841755" cy="1126147"/>
          </a:xfrm>
          <a:prstGeom prst="rect">
            <a:avLst/>
          </a:prstGeom>
        </p:spPr>
      </p:pic>
      <p:pic>
        <p:nvPicPr>
          <p:cNvPr id="16" name="Imagen 15"/>
          <p:cNvPicPr>
            <a:picLocks noChangeAspect="1"/>
          </p:cNvPicPr>
          <p:nvPr/>
        </p:nvPicPr>
        <p:blipFill>
          <a:blip r:embed="rId3"/>
          <a:stretch>
            <a:fillRect/>
          </a:stretch>
        </p:blipFill>
        <p:spPr>
          <a:xfrm>
            <a:off x="3933444" y="3643323"/>
            <a:ext cx="841755" cy="1126147"/>
          </a:xfrm>
          <a:prstGeom prst="rect">
            <a:avLst/>
          </a:prstGeom>
        </p:spPr>
      </p:pic>
      <p:sp>
        <p:nvSpPr>
          <p:cNvPr id="17" name="CuadroTexto 16"/>
          <p:cNvSpPr txBox="1"/>
          <p:nvPr/>
        </p:nvSpPr>
        <p:spPr>
          <a:xfrm>
            <a:off x="764684" y="1964125"/>
            <a:ext cx="1684866" cy="369332"/>
          </a:xfrm>
          <a:prstGeom prst="rect">
            <a:avLst/>
          </a:prstGeom>
          <a:noFill/>
        </p:spPr>
        <p:txBody>
          <a:bodyPr wrap="square" rtlCol="0">
            <a:spAutoFit/>
          </a:bodyPr>
          <a:lstStyle/>
          <a:p>
            <a:r>
              <a:rPr lang="es-MX" b="1" dirty="0" smtClean="0"/>
              <a:t>1RA. FÓRMULA</a:t>
            </a:r>
            <a:endParaRPr lang="es-MX" b="1" dirty="0"/>
          </a:p>
        </p:txBody>
      </p:sp>
      <p:sp>
        <p:nvSpPr>
          <p:cNvPr id="18" name="CuadroTexto 17"/>
          <p:cNvSpPr txBox="1"/>
          <p:nvPr/>
        </p:nvSpPr>
        <p:spPr>
          <a:xfrm>
            <a:off x="3609673" y="1978149"/>
            <a:ext cx="1684866" cy="369332"/>
          </a:xfrm>
          <a:prstGeom prst="rect">
            <a:avLst/>
          </a:prstGeom>
          <a:noFill/>
        </p:spPr>
        <p:txBody>
          <a:bodyPr wrap="square" rtlCol="0">
            <a:spAutoFit/>
          </a:bodyPr>
          <a:lstStyle/>
          <a:p>
            <a:r>
              <a:rPr lang="es-MX" b="1" dirty="0" smtClean="0"/>
              <a:t>2DA. FÓRMULA</a:t>
            </a:r>
            <a:endParaRPr lang="es-MX" b="1" dirty="0"/>
          </a:p>
        </p:txBody>
      </p:sp>
      <p:sp>
        <p:nvSpPr>
          <p:cNvPr id="19" name="CuadroTexto 18"/>
          <p:cNvSpPr txBox="1"/>
          <p:nvPr/>
        </p:nvSpPr>
        <p:spPr>
          <a:xfrm>
            <a:off x="2169733" y="2700802"/>
            <a:ext cx="1763711" cy="369332"/>
          </a:xfrm>
          <a:prstGeom prst="rect">
            <a:avLst/>
          </a:prstGeom>
          <a:noFill/>
        </p:spPr>
        <p:txBody>
          <a:bodyPr wrap="square" rtlCol="0">
            <a:spAutoFit/>
          </a:bodyPr>
          <a:lstStyle/>
          <a:p>
            <a:r>
              <a:rPr lang="es-MX" b="1" dirty="0" smtClean="0"/>
              <a:t>PROPIETARIO(A)</a:t>
            </a:r>
            <a:endParaRPr lang="es-MX" b="1" dirty="0"/>
          </a:p>
        </p:txBody>
      </p:sp>
      <p:sp>
        <p:nvSpPr>
          <p:cNvPr id="20" name="CuadroTexto 19"/>
          <p:cNvSpPr txBox="1"/>
          <p:nvPr/>
        </p:nvSpPr>
        <p:spPr>
          <a:xfrm>
            <a:off x="2161266" y="3987732"/>
            <a:ext cx="1763711" cy="369332"/>
          </a:xfrm>
          <a:prstGeom prst="rect">
            <a:avLst/>
          </a:prstGeom>
          <a:noFill/>
        </p:spPr>
        <p:txBody>
          <a:bodyPr wrap="square" rtlCol="0">
            <a:spAutoFit/>
          </a:bodyPr>
          <a:lstStyle/>
          <a:p>
            <a:pPr algn="ctr"/>
            <a:r>
              <a:rPr lang="es-MX" b="1" dirty="0" smtClean="0"/>
              <a:t>SUPLENTE</a:t>
            </a:r>
            <a:endParaRPr lang="es-MX" b="1" dirty="0"/>
          </a:p>
        </p:txBody>
      </p:sp>
      <p:sp>
        <p:nvSpPr>
          <p:cNvPr id="21" name="Rectángulo 20"/>
          <p:cNvSpPr/>
          <p:nvPr/>
        </p:nvSpPr>
        <p:spPr>
          <a:xfrm>
            <a:off x="6841027" y="1860336"/>
            <a:ext cx="4826000" cy="3045693"/>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2" name="Imagen 21"/>
          <p:cNvPicPr>
            <a:picLocks noChangeAspect="1"/>
          </p:cNvPicPr>
          <p:nvPr/>
        </p:nvPicPr>
        <p:blipFill>
          <a:blip r:embed="rId2"/>
          <a:stretch>
            <a:fillRect/>
          </a:stretch>
        </p:blipFill>
        <p:spPr>
          <a:xfrm>
            <a:off x="10216546" y="2261240"/>
            <a:ext cx="900568" cy="1126147"/>
          </a:xfrm>
          <a:prstGeom prst="rect">
            <a:avLst/>
          </a:prstGeom>
        </p:spPr>
      </p:pic>
      <p:pic>
        <p:nvPicPr>
          <p:cNvPr id="23" name="Imagen 22"/>
          <p:cNvPicPr>
            <a:picLocks noChangeAspect="1"/>
          </p:cNvPicPr>
          <p:nvPr/>
        </p:nvPicPr>
        <p:blipFill>
          <a:blip r:embed="rId2"/>
          <a:stretch>
            <a:fillRect/>
          </a:stretch>
        </p:blipFill>
        <p:spPr>
          <a:xfrm>
            <a:off x="10264917" y="3609324"/>
            <a:ext cx="900568" cy="1126147"/>
          </a:xfrm>
          <a:prstGeom prst="rect">
            <a:avLst/>
          </a:prstGeom>
        </p:spPr>
      </p:pic>
      <p:pic>
        <p:nvPicPr>
          <p:cNvPr id="24" name="Imagen 23"/>
          <p:cNvPicPr>
            <a:picLocks noChangeAspect="1"/>
          </p:cNvPicPr>
          <p:nvPr/>
        </p:nvPicPr>
        <p:blipFill>
          <a:blip r:embed="rId3"/>
          <a:stretch>
            <a:fillRect/>
          </a:stretch>
        </p:blipFill>
        <p:spPr>
          <a:xfrm>
            <a:off x="7397820" y="2261240"/>
            <a:ext cx="841755" cy="1126147"/>
          </a:xfrm>
          <a:prstGeom prst="rect">
            <a:avLst/>
          </a:prstGeom>
        </p:spPr>
      </p:pic>
      <p:pic>
        <p:nvPicPr>
          <p:cNvPr id="25" name="Imagen 24"/>
          <p:cNvPicPr>
            <a:picLocks noChangeAspect="1"/>
          </p:cNvPicPr>
          <p:nvPr/>
        </p:nvPicPr>
        <p:blipFill>
          <a:blip r:embed="rId3"/>
          <a:stretch>
            <a:fillRect/>
          </a:stretch>
        </p:blipFill>
        <p:spPr>
          <a:xfrm>
            <a:off x="7449750" y="3643323"/>
            <a:ext cx="841755" cy="1126147"/>
          </a:xfrm>
          <a:prstGeom prst="rect">
            <a:avLst/>
          </a:prstGeom>
        </p:spPr>
      </p:pic>
      <p:sp>
        <p:nvSpPr>
          <p:cNvPr id="26" name="CuadroTexto 25"/>
          <p:cNvSpPr txBox="1"/>
          <p:nvPr/>
        </p:nvSpPr>
        <p:spPr>
          <a:xfrm>
            <a:off x="7049255" y="1893859"/>
            <a:ext cx="1684866" cy="369332"/>
          </a:xfrm>
          <a:prstGeom prst="rect">
            <a:avLst/>
          </a:prstGeom>
          <a:noFill/>
        </p:spPr>
        <p:txBody>
          <a:bodyPr wrap="square" rtlCol="0">
            <a:spAutoFit/>
          </a:bodyPr>
          <a:lstStyle/>
          <a:p>
            <a:r>
              <a:rPr lang="es-MX" b="1" dirty="0" smtClean="0"/>
              <a:t>1RA. FÓRMULA</a:t>
            </a:r>
            <a:endParaRPr lang="es-MX" b="1" dirty="0"/>
          </a:p>
        </p:txBody>
      </p:sp>
      <p:sp>
        <p:nvSpPr>
          <p:cNvPr id="27" name="CuadroTexto 26"/>
          <p:cNvSpPr txBox="1"/>
          <p:nvPr/>
        </p:nvSpPr>
        <p:spPr>
          <a:xfrm>
            <a:off x="9722606" y="1863923"/>
            <a:ext cx="1684866" cy="369332"/>
          </a:xfrm>
          <a:prstGeom prst="rect">
            <a:avLst/>
          </a:prstGeom>
          <a:noFill/>
        </p:spPr>
        <p:txBody>
          <a:bodyPr wrap="square" rtlCol="0">
            <a:spAutoFit/>
          </a:bodyPr>
          <a:lstStyle/>
          <a:p>
            <a:r>
              <a:rPr lang="es-MX" b="1" dirty="0" smtClean="0"/>
              <a:t>2DA. FÓRMULA</a:t>
            </a:r>
            <a:endParaRPr lang="es-MX" b="1" dirty="0"/>
          </a:p>
        </p:txBody>
      </p:sp>
      <p:sp>
        <p:nvSpPr>
          <p:cNvPr id="28" name="CuadroTexto 27"/>
          <p:cNvSpPr txBox="1"/>
          <p:nvPr/>
        </p:nvSpPr>
        <p:spPr>
          <a:xfrm>
            <a:off x="8372171" y="2666045"/>
            <a:ext cx="1763711" cy="369332"/>
          </a:xfrm>
          <a:prstGeom prst="rect">
            <a:avLst/>
          </a:prstGeom>
          <a:noFill/>
        </p:spPr>
        <p:txBody>
          <a:bodyPr wrap="square" rtlCol="0">
            <a:spAutoFit/>
          </a:bodyPr>
          <a:lstStyle/>
          <a:p>
            <a:r>
              <a:rPr lang="es-MX" b="1" dirty="0" smtClean="0"/>
              <a:t>PROPIETARIO(A)</a:t>
            </a:r>
            <a:endParaRPr lang="es-MX" b="1" dirty="0"/>
          </a:p>
        </p:txBody>
      </p:sp>
      <p:sp>
        <p:nvSpPr>
          <p:cNvPr id="29" name="CuadroTexto 28"/>
          <p:cNvSpPr txBox="1"/>
          <p:nvPr/>
        </p:nvSpPr>
        <p:spPr>
          <a:xfrm>
            <a:off x="8372170" y="3786037"/>
            <a:ext cx="1763711" cy="369332"/>
          </a:xfrm>
          <a:prstGeom prst="rect">
            <a:avLst/>
          </a:prstGeom>
          <a:noFill/>
        </p:spPr>
        <p:txBody>
          <a:bodyPr wrap="square" rtlCol="0">
            <a:spAutoFit/>
          </a:bodyPr>
          <a:lstStyle/>
          <a:p>
            <a:pPr algn="ctr"/>
            <a:r>
              <a:rPr lang="es-MX" b="1" dirty="0" smtClean="0"/>
              <a:t>SUPLENTE</a:t>
            </a:r>
            <a:endParaRPr lang="es-MX" b="1" dirty="0"/>
          </a:p>
        </p:txBody>
      </p:sp>
      <p:sp>
        <p:nvSpPr>
          <p:cNvPr id="30" name="CuadroTexto 29"/>
          <p:cNvSpPr txBox="1"/>
          <p:nvPr/>
        </p:nvSpPr>
        <p:spPr>
          <a:xfrm>
            <a:off x="452966" y="406983"/>
            <a:ext cx="11286067" cy="954107"/>
          </a:xfrm>
          <a:prstGeom prst="rect">
            <a:avLst/>
          </a:prstGeom>
          <a:solidFill>
            <a:srgbClr val="00B0F0"/>
          </a:solidFill>
          <a:ln>
            <a:solidFill>
              <a:schemeClr val="tx1"/>
            </a:solidFill>
          </a:ln>
        </p:spPr>
        <p:txBody>
          <a:bodyPr wrap="square" rtlCol="0">
            <a:spAutoFit/>
          </a:bodyPr>
          <a:lstStyle/>
          <a:p>
            <a:pPr algn="just"/>
            <a:r>
              <a:rPr lang="es-MX" sz="2800" dirty="0" smtClean="0"/>
              <a:t>En el caso de la elección de senadores deben registrar una lista con dos fórmulas colocadas en orden de prelación (Art.363.1. LEGIPE)</a:t>
            </a:r>
            <a:endParaRPr lang="es-MX" sz="2800" dirty="0"/>
          </a:p>
        </p:txBody>
      </p:sp>
    </p:spTree>
    <p:extLst>
      <p:ext uri="{BB962C8B-B14F-4D97-AF65-F5344CB8AC3E}">
        <p14:creationId xmlns:p14="http://schemas.microsoft.com/office/powerpoint/2010/main" val="742293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56814" y="1300745"/>
            <a:ext cx="11445025" cy="1569660"/>
          </a:xfrm>
          <a:prstGeom prst="rect">
            <a:avLst/>
          </a:prstGeom>
          <a:noFill/>
        </p:spPr>
        <p:txBody>
          <a:bodyPr wrap="square" rtlCol="0">
            <a:spAutoFit/>
          </a:bodyPr>
          <a:lstStyle/>
          <a:p>
            <a:pPr algn="ctr"/>
            <a:r>
              <a:rPr lang="es-MX" sz="4800" b="1" dirty="0" smtClean="0">
                <a:solidFill>
                  <a:srgbClr val="D60093"/>
                </a:solidFill>
              </a:rPr>
              <a:t>PROCESO DE SELECCIÓN DE CANDIDATURAS INDEPENDIENTES (TABASCO)</a:t>
            </a:r>
            <a:endParaRPr lang="es-MX" sz="4800" b="1" dirty="0">
              <a:solidFill>
                <a:srgbClr val="D60093"/>
              </a:solidFill>
            </a:endParaRPr>
          </a:p>
        </p:txBody>
      </p:sp>
      <p:pic>
        <p:nvPicPr>
          <p:cNvPr id="3" name="Imagen 2"/>
          <p:cNvPicPr>
            <a:picLocks noChangeAspect="1"/>
          </p:cNvPicPr>
          <p:nvPr/>
        </p:nvPicPr>
        <p:blipFill rotWithShape="1">
          <a:blip r:embed="rId2"/>
          <a:srcRect t="15741" b="21385"/>
          <a:stretch/>
        </p:blipFill>
        <p:spPr>
          <a:xfrm>
            <a:off x="3416807" y="3090735"/>
            <a:ext cx="5525040" cy="2769764"/>
          </a:xfrm>
          <a:prstGeom prst="rect">
            <a:avLst/>
          </a:prstGeom>
        </p:spPr>
      </p:pic>
    </p:spTree>
    <p:extLst>
      <p:ext uri="{BB962C8B-B14F-4D97-AF65-F5344CB8AC3E}">
        <p14:creationId xmlns:p14="http://schemas.microsoft.com/office/powerpoint/2010/main" val="253886291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425002"/>
            <a:ext cx="9221273" cy="6432997"/>
          </a:xfrm>
          <a:prstGeom prst="rect">
            <a:avLst/>
          </a:prstGeom>
        </p:spPr>
      </p:pic>
      <p:sp>
        <p:nvSpPr>
          <p:cNvPr id="3" name="CuadroTexto 2"/>
          <p:cNvSpPr txBox="1"/>
          <p:nvPr/>
        </p:nvSpPr>
        <p:spPr>
          <a:xfrm>
            <a:off x="4443211" y="2009103"/>
            <a:ext cx="3889419" cy="2308324"/>
          </a:xfrm>
          <a:prstGeom prst="rect">
            <a:avLst/>
          </a:prstGeom>
          <a:noFill/>
        </p:spPr>
        <p:txBody>
          <a:bodyPr wrap="square" rtlCol="0">
            <a:spAutoFit/>
          </a:bodyPr>
          <a:lstStyle/>
          <a:p>
            <a:pPr algn="ctr"/>
            <a:r>
              <a:rPr lang="es-MX" sz="3600" b="1" dirty="0" smtClean="0"/>
              <a:t>¿Cuáles son los temas que se abordarán en este módulo?</a:t>
            </a:r>
            <a:endParaRPr lang="es-MX" sz="3600" b="1" dirty="0"/>
          </a:p>
        </p:txBody>
      </p:sp>
    </p:spTree>
    <p:extLst>
      <p:ext uri="{BB962C8B-B14F-4D97-AF65-F5344CB8AC3E}">
        <p14:creationId xmlns:p14="http://schemas.microsoft.com/office/powerpoint/2010/main" val="151269300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rot="16200000">
            <a:off x="-2477365" y="3011029"/>
            <a:ext cx="6462980" cy="75001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1" dirty="0" smtClean="0">
                <a:solidFill>
                  <a:schemeClr val="bg1"/>
                </a:solidFill>
              </a:rPr>
              <a:t>ETAPAS DEL PROCESO</a:t>
            </a:r>
            <a:endParaRPr lang="es-MX" sz="4400" b="1" dirty="0">
              <a:solidFill>
                <a:schemeClr val="bg1"/>
              </a:solidFill>
            </a:endParaRPr>
          </a:p>
        </p:txBody>
      </p:sp>
      <p:sp>
        <p:nvSpPr>
          <p:cNvPr id="10" name="Rectángulo redondeado 9"/>
          <p:cNvSpPr/>
          <p:nvPr/>
        </p:nvSpPr>
        <p:spPr>
          <a:xfrm>
            <a:off x="1604175" y="958000"/>
            <a:ext cx="3468914" cy="957943"/>
          </a:xfrm>
          <a:prstGeom prst="roundRect">
            <a:avLst/>
          </a:prstGeom>
          <a:solidFill>
            <a:srgbClr val="8EFC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1"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rPr>
              <a:t> </a:t>
            </a:r>
            <a:r>
              <a:rPr lang="es-MX" sz="3600" b="1"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rPr>
              <a:t>Convocatoria</a:t>
            </a:r>
            <a:endParaRPr lang="es-MX" sz="3600"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12" name="Rectángulo redondeado 11"/>
          <p:cNvSpPr/>
          <p:nvPr/>
        </p:nvSpPr>
        <p:spPr>
          <a:xfrm>
            <a:off x="3687378" y="2423905"/>
            <a:ext cx="3482622" cy="957943"/>
          </a:xfrm>
          <a:prstGeom prst="round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rPr>
              <a:t>Manifestación de intención</a:t>
            </a:r>
            <a:endParaRPr lang="es-MX" sz="3200"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13" name="Rectángulo redondeado 12"/>
          <p:cNvSpPr/>
          <p:nvPr/>
        </p:nvSpPr>
        <p:spPr>
          <a:xfrm>
            <a:off x="5909102" y="3889810"/>
            <a:ext cx="3468914" cy="95794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rPr>
              <a:t>Obtención de apoyo ciudadano</a:t>
            </a:r>
            <a:endParaRPr lang="es-MX" sz="3200"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14" name="Flecha doblada hacia arriba 13"/>
          <p:cNvSpPr/>
          <p:nvPr/>
        </p:nvSpPr>
        <p:spPr>
          <a:xfrm rot="10800000" flipH="1">
            <a:off x="5073089" y="1407980"/>
            <a:ext cx="711200" cy="1015925"/>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redondeado 16"/>
          <p:cNvSpPr/>
          <p:nvPr/>
        </p:nvSpPr>
        <p:spPr>
          <a:xfrm>
            <a:off x="8099940" y="5247456"/>
            <a:ext cx="3468914" cy="95794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rPr>
              <a:t>Registro de candidatos(as)</a:t>
            </a:r>
            <a:endParaRPr lang="es-MX" sz="3200"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19" name="Flecha doblada hacia arriba 18"/>
          <p:cNvSpPr/>
          <p:nvPr/>
        </p:nvSpPr>
        <p:spPr>
          <a:xfrm rot="10800000" flipH="1">
            <a:off x="7170000" y="2855637"/>
            <a:ext cx="711200" cy="1015925"/>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Flecha doblada hacia arriba 19"/>
          <p:cNvSpPr/>
          <p:nvPr/>
        </p:nvSpPr>
        <p:spPr>
          <a:xfrm rot="10800000" flipH="1">
            <a:off x="9378016" y="4231530"/>
            <a:ext cx="711200" cy="1015925"/>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1811372"/>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4288662" y="1712890"/>
            <a:ext cx="7753081" cy="11329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redondeado 8"/>
          <p:cNvSpPr/>
          <p:nvPr/>
        </p:nvSpPr>
        <p:spPr>
          <a:xfrm>
            <a:off x="4288662" y="3050478"/>
            <a:ext cx="7753081" cy="1614294"/>
          </a:xfrm>
          <a:prstGeom prst="roundRect">
            <a:avLst/>
          </a:prstGeom>
          <a:solidFill>
            <a:srgbClr val="67E8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redondeado 3"/>
          <p:cNvSpPr/>
          <p:nvPr/>
        </p:nvSpPr>
        <p:spPr>
          <a:xfrm>
            <a:off x="4288664" y="4843410"/>
            <a:ext cx="7753081" cy="1686179"/>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p:nvSpPr>
        <p:spPr>
          <a:xfrm>
            <a:off x="-294320" y="364075"/>
            <a:ext cx="5085708" cy="830997"/>
          </a:xfrm>
          <a:prstGeom prst="rect">
            <a:avLst/>
          </a:prstGeom>
          <a:noFill/>
        </p:spPr>
        <p:txBody>
          <a:bodyPr wrap="square" rtlCol="0">
            <a:spAutoFit/>
          </a:bodyPr>
          <a:lstStyle/>
          <a:p>
            <a:pPr algn="ctr"/>
            <a:r>
              <a:rPr lang="es-MX" sz="4800" b="1" dirty="0" smtClean="0">
                <a:solidFill>
                  <a:srgbClr val="D60093"/>
                </a:solidFill>
              </a:rPr>
              <a:t>CONVOCATORIA</a:t>
            </a:r>
            <a:endParaRPr lang="es-MX" sz="4800" b="1" dirty="0">
              <a:solidFill>
                <a:srgbClr val="D60093"/>
              </a:solidFill>
            </a:endParaRPr>
          </a:p>
        </p:txBody>
      </p:sp>
      <p:sp>
        <p:nvSpPr>
          <p:cNvPr id="5" name="CuadroTexto 4"/>
          <p:cNvSpPr txBox="1"/>
          <p:nvPr/>
        </p:nvSpPr>
        <p:spPr>
          <a:xfrm>
            <a:off x="4470634" y="1917529"/>
            <a:ext cx="7514110" cy="830997"/>
          </a:xfrm>
          <a:prstGeom prst="rect">
            <a:avLst/>
          </a:prstGeom>
          <a:noFill/>
        </p:spPr>
        <p:txBody>
          <a:bodyPr wrap="square" rtlCol="0">
            <a:spAutoFit/>
          </a:bodyPr>
          <a:lstStyle/>
          <a:p>
            <a:pPr algn="just"/>
            <a:r>
              <a:rPr lang="es-MX" sz="2400" dirty="0" smtClean="0"/>
              <a:t>Debe ser publicada  a más tardar el 1º de diciembre del año anterior al de la elección.</a:t>
            </a:r>
            <a:endParaRPr lang="es-MX" sz="2400" dirty="0"/>
          </a:p>
        </p:txBody>
      </p:sp>
      <p:sp>
        <p:nvSpPr>
          <p:cNvPr id="6" name="CuadroTexto 5"/>
          <p:cNvSpPr txBox="1"/>
          <p:nvPr/>
        </p:nvSpPr>
        <p:spPr>
          <a:xfrm>
            <a:off x="4402663" y="3114126"/>
            <a:ext cx="7525081" cy="1569660"/>
          </a:xfrm>
          <a:prstGeom prst="rect">
            <a:avLst/>
          </a:prstGeom>
          <a:noFill/>
          <a:ln>
            <a:noFill/>
          </a:ln>
        </p:spPr>
        <p:txBody>
          <a:bodyPr wrap="square" rtlCol="0">
            <a:spAutoFit/>
          </a:bodyPr>
          <a:lstStyle/>
          <a:p>
            <a:pPr algn="just"/>
            <a:r>
              <a:rPr lang="es-MX" sz="2400" dirty="0" smtClean="0"/>
              <a:t>Debe establecer las bases y lineamientos para la participación de candidatos independientes, así como señalarse los cargos de elección popular a los que pueden aspirar.</a:t>
            </a:r>
            <a:endParaRPr lang="es-MX" sz="2400" dirty="0"/>
          </a:p>
        </p:txBody>
      </p:sp>
      <p:pic>
        <p:nvPicPr>
          <p:cNvPr id="7" name="Imagen 6"/>
          <p:cNvPicPr>
            <a:picLocks noChangeAspect="1"/>
          </p:cNvPicPr>
          <p:nvPr/>
        </p:nvPicPr>
        <p:blipFill>
          <a:blip r:embed="rId2"/>
          <a:stretch>
            <a:fillRect/>
          </a:stretch>
        </p:blipFill>
        <p:spPr>
          <a:xfrm>
            <a:off x="328829" y="2279364"/>
            <a:ext cx="3645268" cy="3698809"/>
          </a:xfrm>
          <a:prstGeom prst="rect">
            <a:avLst/>
          </a:prstGeom>
        </p:spPr>
      </p:pic>
      <p:sp>
        <p:nvSpPr>
          <p:cNvPr id="8" name="CuadroTexto 7"/>
          <p:cNvSpPr txBox="1"/>
          <p:nvPr/>
        </p:nvSpPr>
        <p:spPr>
          <a:xfrm>
            <a:off x="4413634" y="4843410"/>
            <a:ext cx="7628111" cy="1569660"/>
          </a:xfrm>
          <a:prstGeom prst="rect">
            <a:avLst/>
          </a:prstGeom>
          <a:noFill/>
        </p:spPr>
        <p:txBody>
          <a:bodyPr wrap="square" rtlCol="0">
            <a:spAutoFit/>
          </a:bodyPr>
          <a:lstStyle/>
          <a:p>
            <a:pPr algn="just"/>
            <a:r>
              <a:rPr lang="es-MX" sz="2400" dirty="0" smtClean="0"/>
              <a:t>Debe señalarse los requisitos que deben cumplir, la documentación comprobatoria requerida, la fecha de inicio del plazo para recabar el apoyo ciudadano, los topes de gastos que pueden erogar y los formatos para ello.</a:t>
            </a:r>
            <a:endParaRPr lang="es-MX" sz="2400" dirty="0"/>
          </a:p>
        </p:txBody>
      </p:sp>
    </p:spTree>
    <p:extLst>
      <p:ext uri="{BB962C8B-B14F-4D97-AF65-F5344CB8AC3E}">
        <p14:creationId xmlns:p14="http://schemas.microsoft.com/office/powerpoint/2010/main" val="27653663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56823" y="127780"/>
            <a:ext cx="11292638" cy="707886"/>
          </a:xfrm>
          <a:prstGeom prst="rect">
            <a:avLst/>
          </a:prstGeom>
          <a:noFill/>
        </p:spPr>
        <p:txBody>
          <a:bodyPr wrap="square" rtlCol="0">
            <a:spAutoFit/>
          </a:bodyPr>
          <a:lstStyle/>
          <a:p>
            <a:pPr algn="ctr"/>
            <a:r>
              <a:rPr lang="es-MX" sz="4000" b="1" dirty="0" smtClean="0">
                <a:solidFill>
                  <a:srgbClr val="D60093"/>
                </a:solidFill>
              </a:rPr>
              <a:t>MANIFESTACIÓN DE LA INTENCIÓN</a:t>
            </a:r>
            <a:endParaRPr lang="es-MX" sz="4000" b="1" dirty="0">
              <a:solidFill>
                <a:srgbClr val="D60093"/>
              </a:solidFill>
            </a:endParaRPr>
          </a:p>
        </p:txBody>
      </p:sp>
      <p:sp>
        <p:nvSpPr>
          <p:cNvPr id="3" name="CuadroTexto 2"/>
          <p:cNvSpPr txBox="1"/>
          <p:nvPr/>
        </p:nvSpPr>
        <p:spPr>
          <a:xfrm>
            <a:off x="154547" y="912832"/>
            <a:ext cx="11794914" cy="1569660"/>
          </a:xfrm>
          <a:prstGeom prst="rect">
            <a:avLst/>
          </a:prstGeom>
          <a:noFill/>
        </p:spPr>
        <p:txBody>
          <a:bodyPr wrap="square" rtlCol="0">
            <a:spAutoFit/>
          </a:bodyPr>
          <a:lstStyle/>
          <a:p>
            <a:pPr algn="just"/>
            <a:r>
              <a:rPr lang="es-MX" sz="3200" dirty="0" smtClean="0"/>
              <a:t>Los aspirantes a candidatos independientes deben manifestar ante el secretario ejecutivo del Instituto Estatal su interés de participar en el proceso de selección, utilizando el formato correspondiente.</a:t>
            </a:r>
          </a:p>
        </p:txBody>
      </p:sp>
      <p:sp>
        <p:nvSpPr>
          <p:cNvPr id="7" name="Esquina doblada 6"/>
          <p:cNvSpPr/>
          <p:nvPr/>
        </p:nvSpPr>
        <p:spPr>
          <a:xfrm>
            <a:off x="321972" y="3458824"/>
            <a:ext cx="3593205" cy="2785282"/>
          </a:xfrm>
          <a:prstGeom prst="foldedCorner">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squina doblada 7"/>
          <p:cNvSpPr/>
          <p:nvPr/>
        </p:nvSpPr>
        <p:spPr>
          <a:xfrm>
            <a:off x="4313354" y="3458824"/>
            <a:ext cx="3593205" cy="2785282"/>
          </a:xfrm>
          <a:prstGeom prst="foldedCorne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squina doblada 8"/>
          <p:cNvSpPr/>
          <p:nvPr/>
        </p:nvSpPr>
        <p:spPr>
          <a:xfrm>
            <a:off x="8255358" y="3435756"/>
            <a:ext cx="3593205" cy="2785282"/>
          </a:xfrm>
          <a:prstGeom prst="foldedCorner">
            <a:avLst/>
          </a:prstGeom>
          <a:solidFill>
            <a:srgbClr val="FB8D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a:off x="379926" y="3661026"/>
            <a:ext cx="3477296" cy="2246769"/>
          </a:xfrm>
          <a:prstGeom prst="rect">
            <a:avLst/>
          </a:prstGeom>
          <a:noFill/>
        </p:spPr>
        <p:txBody>
          <a:bodyPr wrap="square" rtlCol="0">
            <a:spAutoFit/>
          </a:bodyPr>
          <a:lstStyle/>
          <a:p>
            <a:pPr algn="just"/>
            <a:r>
              <a:rPr lang="es-MX" sz="2000" dirty="0" smtClean="0"/>
              <a:t>La manifestación de la intención se realizará a partir del día siguiente al en que se emita la convocatoria y hasta la fecha señalada como inicio del periodo para recabar el apoyo ciudadano . ART. 287.2 LEPPET</a:t>
            </a:r>
            <a:endParaRPr lang="es-MX" sz="2000" dirty="0"/>
          </a:p>
        </p:txBody>
      </p:sp>
      <p:sp>
        <p:nvSpPr>
          <p:cNvPr id="11" name="CuadroTexto 10"/>
          <p:cNvSpPr txBox="1"/>
          <p:nvPr/>
        </p:nvSpPr>
        <p:spPr>
          <a:xfrm>
            <a:off x="4520483" y="3551125"/>
            <a:ext cx="3142445" cy="2246769"/>
          </a:xfrm>
          <a:prstGeom prst="rect">
            <a:avLst/>
          </a:prstGeom>
          <a:noFill/>
        </p:spPr>
        <p:txBody>
          <a:bodyPr wrap="square" rtlCol="0">
            <a:spAutoFit/>
          </a:bodyPr>
          <a:lstStyle/>
          <a:p>
            <a:pPr algn="just"/>
            <a:r>
              <a:rPr lang="es-MX" sz="2000" dirty="0" smtClean="0"/>
              <a:t>Una vez hecha la manifestación de intención,  dentro de los dos días anteriores al inicio del periodo para recabar apoyos ciudadanos. Art. 287.3. LEPPET</a:t>
            </a:r>
            <a:endParaRPr lang="es-MX" sz="2000" dirty="0"/>
          </a:p>
        </p:txBody>
      </p:sp>
      <p:sp>
        <p:nvSpPr>
          <p:cNvPr id="12" name="CuadroTexto 11"/>
          <p:cNvSpPr txBox="1"/>
          <p:nvPr/>
        </p:nvSpPr>
        <p:spPr>
          <a:xfrm>
            <a:off x="8474298" y="3661026"/>
            <a:ext cx="3155324" cy="1323439"/>
          </a:xfrm>
          <a:prstGeom prst="rect">
            <a:avLst/>
          </a:prstGeom>
          <a:noFill/>
        </p:spPr>
        <p:txBody>
          <a:bodyPr wrap="square" rtlCol="0">
            <a:spAutoFit/>
          </a:bodyPr>
          <a:lstStyle/>
          <a:p>
            <a:pPr algn="just"/>
            <a:r>
              <a:rPr lang="es-MX" sz="2000" dirty="0" smtClean="0"/>
              <a:t>Una vez recibida la  constancia respectiva los ciudadanos adquirirán la calidad de aspirantes.</a:t>
            </a:r>
            <a:endParaRPr lang="es-MX" sz="2000" dirty="0"/>
          </a:p>
        </p:txBody>
      </p:sp>
      <p:sp>
        <p:nvSpPr>
          <p:cNvPr id="13" name="CuadroTexto 12"/>
          <p:cNvSpPr txBox="1"/>
          <p:nvPr/>
        </p:nvSpPr>
        <p:spPr>
          <a:xfrm>
            <a:off x="429304" y="2764958"/>
            <a:ext cx="3535251" cy="707886"/>
          </a:xfrm>
          <a:prstGeom prst="rect">
            <a:avLst/>
          </a:prstGeom>
          <a:noFill/>
        </p:spPr>
        <p:txBody>
          <a:bodyPr wrap="square" rtlCol="0">
            <a:spAutoFit/>
          </a:bodyPr>
          <a:lstStyle/>
          <a:p>
            <a:pPr algn="ctr"/>
            <a:r>
              <a:rPr lang="es-MX" sz="2000" b="1" dirty="0" smtClean="0"/>
              <a:t>MANIFESTACIÓN DE INTENCIÓN</a:t>
            </a:r>
            <a:endParaRPr lang="es-MX" sz="2000" b="1" dirty="0"/>
          </a:p>
        </p:txBody>
      </p:sp>
      <p:sp>
        <p:nvSpPr>
          <p:cNvPr id="14" name="CuadroTexto 13"/>
          <p:cNvSpPr txBox="1"/>
          <p:nvPr/>
        </p:nvSpPr>
        <p:spPr>
          <a:xfrm>
            <a:off x="4421757" y="2904858"/>
            <a:ext cx="3535251" cy="400110"/>
          </a:xfrm>
          <a:prstGeom prst="rect">
            <a:avLst/>
          </a:prstGeom>
          <a:noFill/>
        </p:spPr>
        <p:txBody>
          <a:bodyPr wrap="square" rtlCol="0">
            <a:spAutoFit/>
          </a:bodyPr>
          <a:lstStyle/>
          <a:p>
            <a:pPr algn="ctr"/>
            <a:r>
              <a:rPr lang="es-MX" sz="2000" b="1" dirty="0" smtClean="0"/>
              <a:t>ENTREGA DE CONSTANCIA</a:t>
            </a:r>
            <a:endParaRPr lang="es-MX" sz="2000" b="1" dirty="0"/>
          </a:p>
        </p:txBody>
      </p:sp>
      <p:sp>
        <p:nvSpPr>
          <p:cNvPr id="15" name="CuadroTexto 14"/>
          <p:cNvSpPr txBox="1"/>
          <p:nvPr/>
        </p:nvSpPr>
        <p:spPr>
          <a:xfrm>
            <a:off x="8284334" y="2943324"/>
            <a:ext cx="3535251" cy="400110"/>
          </a:xfrm>
          <a:prstGeom prst="rect">
            <a:avLst/>
          </a:prstGeom>
          <a:noFill/>
        </p:spPr>
        <p:txBody>
          <a:bodyPr wrap="square" rtlCol="0">
            <a:spAutoFit/>
          </a:bodyPr>
          <a:lstStyle/>
          <a:p>
            <a:pPr algn="ctr"/>
            <a:r>
              <a:rPr lang="es-MX" sz="2000" b="1" dirty="0"/>
              <a:t> </a:t>
            </a:r>
            <a:r>
              <a:rPr lang="es-MX" sz="2000" b="1" dirty="0" smtClean="0"/>
              <a:t>     CALIDAD DE ASPIRANTES</a:t>
            </a:r>
            <a:endParaRPr lang="es-MX" sz="2000" b="1" dirty="0"/>
          </a:p>
        </p:txBody>
      </p:sp>
    </p:spTree>
    <p:extLst>
      <p:ext uri="{BB962C8B-B14F-4D97-AF65-F5344CB8AC3E}">
        <p14:creationId xmlns:p14="http://schemas.microsoft.com/office/powerpoint/2010/main" val="256034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704562" y="336144"/>
            <a:ext cx="6671257" cy="954107"/>
          </a:xfrm>
          <a:prstGeom prst="rect">
            <a:avLst/>
          </a:prstGeom>
          <a:noFill/>
        </p:spPr>
        <p:txBody>
          <a:bodyPr wrap="square" rtlCol="0">
            <a:spAutoFit/>
          </a:bodyPr>
          <a:lstStyle/>
          <a:p>
            <a:pPr algn="ctr"/>
            <a:r>
              <a:rPr lang="es-MX" sz="2800" b="1" dirty="0" smtClean="0"/>
              <a:t>Con la manifestación de la intención, el candidato independiente debe:</a:t>
            </a:r>
            <a:endParaRPr lang="es-MX" sz="2800" b="1" dirty="0"/>
          </a:p>
        </p:txBody>
      </p:sp>
      <p:sp>
        <p:nvSpPr>
          <p:cNvPr id="6" name="CuadroTexto 5"/>
          <p:cNvSpPr txBox="1"/>
          <p:nvPr/>
        </p:nvSpPr>
        <p:spPr>
          <a:xfrm>
            <a:off x="264016" y="4263424"/>
            <a:ext cx="11681138" cy="1200329"/>
          </a:xfrm>
          <a:prstGeom prst="rect">
            <a:avLst/>
          </a:prstGeom>
          <a:noFill/>
        </p:spPr>
        <p:txBody>
          <a:bodyPr wrap="square" rtlCol="0">
            <a:spAutoFit/>
          </a:bodyPr>
          <a:lstStyle/>
          <a:p>
            <a:pPr algn="ctr"/>
            <a:r>
              <a:rPr lang="es-MX" b="1" dirty="0" smtClean="0"/>
              <a:t>JURISPRUDENCIA 2/2015</a:t>
            </a:r>
          </a:p>
          <a:p>
            <a:pPr algn="ctr"/>
            <a:r>
              <a:rPr lang="es-MX" b="1" dirty="0" smtClean="0"/>
              <a:t>CANDIDATOS INDEPENDIENTES. EL PLAZO PARA SUBSANAR IRREGULARIDADES EN LA MANIFESTACIÓN DE LA INTENCIÓN DEBE OTORGARSE EN TODOS LOS CASOS.</a:t>
            </a:r>
          </a:p>
          <a:p>
            <a:pPr algn="ctr"/>
            <a:endParaRPr lang="es-MX" b="1" dirty="0" smtClean="0"/>
          </a:p>
        </p:txBody>
      </p:sp>
      <p:sp>
        <p:nvSpPr>
          <p:cNvPr id="7" name="Rectángulo 6"/>
          <p:cNvSpPr/>
          <p:nvPr/>
        </p:nvSpPr>
        <p:spPr>
          <a:xfrm>
            <a:off x="463640" y="1785021"/>
            <a:ext cx="4855335" cy="1656974"/>
          </a:xfrm>
          <a:prstGeom prst="rect">
            <a:avLst/>
          </a:prstGeom>
          <a:solidFill>
            <a:srgbClr val="CBF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CuadroTexto 7"/>
          <p:cNvSpPr txBox="1"/>
          <p:nvPr/>
        </p:nvSpPr>
        <p:spPr>
          <a:xfrm>
            <a:off x="463640" y="1810778"/>
            <a:ext cx="4855335" cy="2308324"/>
          </a:xfrm>
          <a:prstGeom prst="rect">
            <a:avLst/>
          </a:prstGeom>
          <a:solidFill>
            <a:srgbClr val="67E8F9"/>
          </a:solidFill>
        </p:spPr>
        <p:txBody>
          <a:bodyPr wrap="square" rtlCol="0">
            <a:spAutoFit/>
          </a:bodyPr>
          <a:lstStyle/>
          <a:p>
            <a:pPr algn="just"/>
            <a:r>
              <a:rPr lang="es-MX" sz="2400" b="1" dirty="0" smtClean="0"/>
              <a:t>Acreditar la creación de una persona jurídico-colectiva constituida en Asociación Civil, la cual deberá tener el mismo tratamiento que un partido político en el régimen fiscal.</a:t>
            </a:r>
          </a:p>
          <a:p>
            <a:pPr algn="just"/>
            <a:endParaRPr lang="es-MX" sz="2400" b="1" dirty="0"/>
          </a:p>
        </p:txBody>
      </p:sp>
      <p:sp>
        <p:nvSpPr>
          <p:cNvPr id="9" name="Rectángulo 8"/>
          <p:cNvSpPr/>
          <p:nvPr/>
        </p:nvSpPr>
        <p:spPr>
          <a:xfrm>
            <a:off x="6694868" y="1778951"/>
            <a:ext cx="5256726" cy="2345293"/>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dirty="0"/>
          </a:p>
        </p:txBody>
      </p:sp>
      <p:sp>
        <p:nvSpPr>
          <p:cNvPr id="10" name="CuadroTexto 9"/>
          <p:cNvSpPr txBox="1"/>
          <p:nvPr/>
        </p:nvSpPr>
        <p:spPr>
          <a:xfrm>
            <a:off x="6694877" y="1815920"/>
            <a:ext cx="5256717" cy="2308324"/>
          </a:xfrm>
          <a:prstGeom prst="rect">
            <a:avLst/>
          </a:prstGeom>
          <a:solidFill>
            <a:srgbClr val="67E8F9"/>
          </a:solidFill>
        </p:spPr>
        <p:txBody>
          <a:bodyPr wrap="square" rtlCol="0">
            <a:spAutoFit/>
          </a:bodyPr>
          <a:lstStyle/>
          <a:p>
            <a:pPr algn="just"/>
            <a:r>
              <a:rPr lang="es-MX" sz="2400" b="1" dirty="0" smtClean="0"/>
              <a:t>Acreditar su alta ante el Sistema de Administración Tributaria y anexar los datos de la cuenta bancaria abierta a nombre de la persona jurídico-colectiva para recibir el financiamiento público y privado.</a:t>
            </a:r>
            <a:endParaRPr lang="es-MX" sz="2400" b="1" dirty="0"/>
          </a:p>
        </p:txBody>
      </p:sp>
      <p:cxnSp>
        <p:nvCxnSpPr>
          <p:cNvPr id="15" name="Conector recto de flecha 14"/>
          <p:cNvCxnSpPr>
            <a:stCxn id="3" idx="2"/>
          </p:cNvCxnSpPr>
          <p:nvPr/>
        </p:nvCxnSpPr>
        <p:spPr>
          <a:xfrm flipH="1">
            <a:off x="2833353" y="1290251"/>
            <a:ext cx="3206838" cy="47711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a:stCxn id="3" idx="2"/>
          </p:cNvCxnSpPr>
          <p:nvPr/>
        </p:nvCxnSpPr>
        <p:spPr>
          <a:xfrm>
            <a:off x="6040191" y="1290251"/>
            <a:ext cx="3528811" cy="47711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ángulo redondeado 21"/>
          <p:cNvSpPr/>
          <p:nvPr/>
        </p:nvSpPr>
        <p:spPr>
          <a:xfrm>
            <a:off x="167425" y="5151552"/>
            <a:ext cx="11874321" cy="1596980"/>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La autoridad electoral debe requerir al interesado para que subsane las deficiencias dentro de las 48 horas siguientes al requerimiento, incluso cuando la presentación del escrito sea próxima a la culminación del plazo para el registro y no sea dable su desahogo en la fecha límite conforme a las disposiciones normativas.</a:t>
            </a:r>
            <a:endParaRPr lang="es-MX" sz="2400" dirty="0"/>
          </a:p>
        </p:txBody>
      </p:sp>
    </p:spTree>
    <p:extLst>
      <p:ext uri="{BB962C8B-B14F-4D97-AF65-F5344CB8AC3E}">
        <p14:creationId xmlns:p14="http://schemas.microsoft.com/office/powerpoint/2010/main" val="211718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3322745" y="977602"/>
            <a:ext cx="5203056" cy="3620155"/>
          </a:xfrm>
          <a:prstGeom prst="roundRect">
            <a:avLst/>
          </a:prstGeom>
          <a:solidFill>
            <a:srgbClr val="DAFB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1764407" y="277284"/>
            <a:ext cx="7944368" cy="646331"/>
          </a:xfrm>
          <a:prstGeom prst="rect">
            <a:avLst/>
          </a:prstGeom>
          <a:noFill/>
        </p:spPr>
        <p:txBody>
          <a:bodyPr wrap="square" rtlCol="0">
            <a:spAutoFit/>
          </a:bodyPr>
          <a:lstStyle/>
          <a:p>
            <a:pPr algn="ctr"/>
            <a:r>
              <a:rPr lang="es-MX" sz="3600" b="1" dirty="0" smtClean="0"/>
              <a:t>OBTENCIÓN DEL APOYO CIUDADANO</a:t>
            </a:r>
            <a:endParaRPr lang="es-MX" sz="3600" b="1" dirty="0"/>
          </a:p>
        </p:txBody>
      </p:sp>
      <p:sp>
        <p:nvSpPr>
          <p:cNvPr id="6" name="CuadroTexto 5"/>
          <p:cNvSpPr txBox="1"/>
          <p:nvPr/>
        </p:nvSpPr>
        <p:spPr>
          <a:xfrm>
            <a:off x="795479" y="4911155"/>
            <a:ext cx="4436348" cy="1569660"/>
          </a:xfrm>
          <a:prstGeom prst="rect">
            <a:avLst/>
          </a:prstGeom>
          <a:solidFill>
            <a:srgbClr val="8EFC08"/>
          </a:solidFill>
          <a:ln>
            <a:solidFill>
              <a:schemeClr val="tx1"/>
            </a:solidFill>
          </a:ln>
        </p:spPr>
        <p:txBody>
          <a:bodyPr wrap="square" rtlCol="0">
            <a:spAutoFit/>
          </a:bodyPr>
          <a:lstStyle/>
          <a:p>
            <a:pPr algn="just"/>
            <a:r>
              <a:rPr lang="es-MX" sz="2400" dirty="0" smtClean="0"/>
              <a:t>Durante esta etapa los candidatos independientes pueden utilizar exclusivamente recursos  privados de origen lícito. Art. 293 LEPPET</a:t>
            </a:r>
            <a:endParaRPr lang="es-MX" sz="2400" dirty="0"/>
          </a:p>
        </p:txBody>
      </p:sp>
      <p:sp>
        <p:nvSpPr>
          <p:cNvPr id="7" name="CuadroTexto 6"/>
          <p:cNvSpPr txBox="1"/>
          <p:nvPr/>
        </p:nvSpPr>
        <p:spPr>
          <a:xfrm>
            <a:off x="6997943" y="4921654"/>
            <a:ext cx="4436348" cy="1569660"/>
          </a:xfrm>
          <a:prstGeom prst="rect">
            <a:avLst/>
          </a:prstGeom>
          <a:solidFill>
            <a:srgbClr val="8EFC08"/>
          </a:solidFill>
          <a:ln>
            <a:solidFill>
              <a:schemeClr val="tx1"/>
            </a:solidFill>
          </a:ln>
        </p:spPr>
        <p:txBody>
          <a:bodyPr wrap="square" rtlCol="0">
            <a:spAutoFit/>
          </a:bodyPr>
          <a:lstStyle/>
          <a:p>
            <a:pPr algn="just"/>
            <a:r>
              <a:rPr lang="es-MX" sz="2400" dirty="0" smtClean="0"/>
              <a:t>Durante esta etapa no pueden contratar propaganda o cualquier forma de promoción personal en radio y televisión. Art.291 LEPPET</a:t>
            </a:r>
            <a:endParaRPr lang="es-MX" sz="2400" dirty="0"/>
          </a:p>
        </p:txBody>
      </p:sp>
      <p:sp>
        <p:nvSpPr>
          <p:cNvPr id="11" name="Flecha doblada hacia arriba 10"/>
          <p:cNvSpPr/>
          <p:nvPr/>
        </p:nvSpPr>
        <p:spPr>
          <a:xfrm rot="10800000">
            <a:off x="2524255" y="2459870"/>
            <a:ext cx="798490" cy="2451287"/>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Flecha doblada hacia arriba 11"/>
          <p:cNvSpPr/>
          <p:nvPr/>
        </p:nvSpPr>
        <p:spPr>
          <a:xfrm rot="10800000" flipH="1">
            <a:off x="8525801" y="2459868"/>
            <a:ext cx="798491" cy="2451287"/>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3500898" y="1079519"/>
            <a:ext cx="4846750" cy="3416320"/>
          </a:xfrm>
          <a:prstGeom prst="rect">
            <a:avLst/>
          </a:prstGeom>
        </p:spPr>
        <p:txBody>
          <a:bodyPr wrap="square">
            <a:spAutoFit/>
          </a:bodyPr>
          <a:lstStyle/>
          <a:p>
            <a:pPr algn="just"/>
            <a:r>
              <a:rPr lang="es-MX" sz="2400" dirty="0"/>
              <a:t>Los actos tendentes a recabar el apoyo ciudadano, es el conjunto de reuniones públicas, asambleas, marchas y todas aquellas actividades dirigidas a la ciudadanía en general, en el ámbito del estado, distrito o municipio, con el objeto de obtener el apoyo ciudadano en los porcentajes </a:t>
            </a:r>
            <a:r>
              <a:rPr lang="es-MX" sz="2400" dirty="0" smtClean="0"/>
              <a:t>requeridos.</a:t>
            </a:r>
            <a:endParaRPr lang="es-MX" sz="2400" dirty="0"/>
          </a:p>
        </p:txBody>
      </p:sp>
    </p:spTree>
    <p:extLst>
      <p:ext uri="{BB962C8B-B14F-4D97-AF65-F5344CB8AC3E}">
        <p14:creationId xmlns:p14="http://schemas.microsoft.com/office/powerpoint/2010/main" val="4149052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463639" y="940158"/>
            <a:ext cx="4082603" cy="4443211"/>
          </a:xfrm>
          <a:prstGeom prst="ellipse">
            <a:avLst/>
          </a:prstGeom>
          <a:solidFill>
            <a:srgbClr val="8EFC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tx1"/>
                </a:solidFill>
              </a:rPr>
              <a:t>Una vez que se cumplan los requisitos, el Instituto Estatal solicitará al INE, a través de la Dirección Ejecutiva del Registro Federal de Electores:</a:t>
            </a:r>
            <a:endParaRPr lang="es-MX" sz="2400" dirty="0">
              <a:solidFill>
                <a:schemeClr val="tx1"/>
              </a:solidFill>
            </a:endParaRPr>
          </a:p>
        </p:txBody>
      </p:sp>
      <p:sp>
        <p:nvSpPr>
          <p:cNvPr id="3" name="Flecha a la derecha con bandas 2"/>
          <p:cNvSpPr/>
          <p:nvPr/>
        </p:nvSpPr>
        <p:spPr>
          <a:xfrm>
            <a:off x="4713667" y="2550016"/>
            <a:ext cx="2228045" cy="1223493"/>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redondeado 3"/>
          <p:cNvSpPr/>
          <p:nvPr/>
        </p:nvSpPr>
        <p:spPr>
          <a:xfrm>
            <a:off x="7109137" y="1197734"/>
            <a:ext cx="3734873" cy="3928056"/>
          </a:xfrm>
          <a:prstGeom prst="roundRect">
            <a:avLst/>
          </a:prstGeom>
          <a:solidFill>
            <a:srgbClr val="67E8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tx1"/>
                </a:solidFill>
              </a:rPr>
              <a:t>La verificación que se haya reunido el porcentaje de apoyo ciudadano que corresponda, según la elección de que se trate, constatando que los ciudadanos aparecen en el padrón electoral</a:t>
            </a:r>
            <a:endParaRPr lang="es-MX" sz="2400" dirty="0">
              <a:solidFill>
                <a:schemeClr val="tx1"/>
              </a:solidFill>
            </a:endParaRPr>
          </a:p>
        </p:txBody>
      </p:sp>
    </p:spTree>
    <p:extLst>
      <p:ext uri="{BB962C8B-B14F-4D97-AF65-F5344CB8AC3E}">
        <p14:creationId xmlns:p14="http://schemas.microsoft.com/office/powerpoint/2010/main" val="905222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73538" y="273163"/>
            <a:ext cx="10652589" cy="707886"/>
          </a:xfrm>
          <a:prstGeom prst="rect">
            <a:avLst/>
          </a:prstGeom>
          <a:noFill/>
        </p:spPr>
        <p:txBody>
          <a:bodyPr wrap="square" rtlCol="0">
            <a:spAutoFit/>
          </a:bodyPr>
          <a:lstStyle/>
          <a:p>
            <a:pPr algn="ctr"/>
            <a:r>
              <a:rPr lang="es-MX" sz="4000" b="1" dirty="0" smtClean="0">
                <a:solidFill>
                  <a:srgbClr val="D60093"/>
                </a:solidFill>
              </a:rPr>
              <a:t>OBTENCIÓN DEL APOYO CIUDADANO</a:t>
            </a:r>
            <a:endParaRPr lang="es-MX" sz="4000" b="1" dirty="0">
              <a:solidFill>
                <a:srgbClr val="D60093"/>
              </a:solidFill>
            </a:endParaRPr>
          </a:p>
        </p:txBody>
      </p:sp>
      <p:sp>
        <p:nvSpPr>
          <p:cNvPr id="3" name="Rectángulo 2"/>
          <p:cNvSpPr/>
          <p:nvPr/>
        </p:nvSpPr>
        <p:spPr>
          <a:xfrm>
            <a:off x="900293" y="1172380"/>
            <a:ext cx="11075831" cy="954107"/>
          </a:xfrm>
          <a:prstGeom prst="rect">
            <a:avLst/>
          </a:prstGeom>
        </p:spPr>
        <p:txBody>
          <a:bodyPr wrap="square">
            <a:spAutoFit/>
          </a:bodyPr>
          <a:lstStyle/>
          <a:p>
            <a:r>
              <a:rPr lang="es-MX" sz="2800" dirty="0">
                <a:solidFill>
                  <a:srgbClr val="000000"/>
                </a:solidFill>
                <a:latin typeface="Times New Roman" panose="02020603050405020304" pitchFamily="18" charset="0"/>
              </a:rPr>
              <a:t>L</a:t>
            </a:r>
            <a:r>
              <a:rPr lang="es-MX" sz="2800" dirty="0" smtClean="0">
                <a:solidFill>
                  <a:srgbClr val="000000"/>
                </a:solidFill>
                <a:latin typeface="Times New Roman" panose="02020603050405020304" pitchFamily="18" charset="0"/>
              </a:rPr>
              <a:t>a </a:t>
            </a:r>
            <a:r>
              <a:rPr lang="es-MX" sz="2800" dirty="0">
                <a:solidFill>
                  <a:srgbClr val="000000"/>
                </a:solidFill>
                <a:latin typeface="Times New Roman" panose="02020603050405020304" pitchFamily="18" charset="0"/>
              </a:rPr>
              <a:t>etapa de obtención del apoyo ciudadano </a:t>
            </a:r>
            <a:r>
              <a:rPr lang="es-MX" sz="2800" dirty="0" smtClean="0">
                <a:solidFill>
                  <a:srgbClr val="000000"/>
                </a:solidFill>
                <a:latin typeface="Times New Roman" panose="02020603050405020304" pitchFamily="18" charset="0"/>
              </a:rPr>
              <a:t>se </a:t>
            </a:r>
            <a:r>
              <a:rPr lang="es-MX" sz="2800" dirty="0">
                <a:solidFill>
                  <a:srgbClr val="000000"/>
                </a:solidFill>
                <a:latin typeface="Times New Roman" panose="02020603050405020304" pitchFamily="18" charset="0"/>
              </a:rPr>
              <a:t>despliega en diversas </a:t>
            </a:r>
            <a:r>
              <a:rPr lang="es-MX" sz="2800" dirty="0" smtClean="0">
                <a:solidFill>
                  <a:srgbClr val="000000"/>
                </a:solidFill>
                <a:latin typeface="Times New Roman" panose="02020603050405020304" pitchFamily="18" charset="0"/>
              </a:rPr>
              <a:t>fases:</a:t>
            </a:r>
          </a:p>
          <a:p>
            <a:endParaRPr lang="es-MX" sz="2800" dirty="0">
              <a:solidFill>
                <a:srgbClr val="000000"/>
              </a:solidFill>
              <a:latin typeface="Times New Roman" panose="02020603050405020304" pitchFamily="18" charset="0"/>
            </a:endParaRPr>
          </a:p>
        </p:txBody>
      </p:sp>
      <p:sp>
        <p:nvSpPr>
          <p:cNvPr id="4" name="Rectángulo redondeado 3"/>
          <p:cNvSpPr/>
          <p:nvPr/>
        </p:nvSpPr>
        <p:spPr>
          <a:xfrm>
            <a:off x="246435" y="2794717"/>
            <a:ext cx="3733136" cy="1867437"/>
          </a:xfrm>
          <a:prstGeom prst="roundRect">
            <a:avLst/>
          </a:prstGeom>
          <a:solidFill>
            <a:srgbClr val="67E8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redondeado 4"/>
          <p:cNvSpPr/>
          <p:nvPr/>
        </p:nvSpPr>
        <p:spPr>
          <a:xfrm>
            <a:off x="2055281" y="4335143"/>
            <a:ext cx="3764924" cy="186743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redondeado 5"/>
          <p:cNvSpPr/>
          <p:nvPr/>
        </p:nvSpPr>
        <p:spPr>
          <a:xfrm>
            <a:off x="8247662" y="2708925"/>
            <a:ext cx="3728462" cy="1867437"/>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redondeado 6"/>
          <p:cNvSpPr/>
          <p:nvPr/>
        </p:nvSpPr>
        <p:spPr>
          <a:xfrm>
            <a:off x="5972605" y="4345407"/>
            <a:ext cx="3764924" cy="186743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162790" y="2950148"/>
            <a:ext cx="3900425" cy="1384995"/>
          </a:xfrm>
          <a:prstGeom prst="rect">
            <a:avLst/>
          </a:prstGeom>
        </p:spPr>
        <p:txBody>
          <a:bodyPr wrap="square">
            <a:spAutoFit/>
          </a:bodyPr>
          <a:lstStyle/>
          <a:p>
            <a:pPr algn="ctr"/>
            <a:r>
              <a:rPr lang="es-MX" sz="2800" b="1" dirty="0">
                <a:solidFill>
                  <a:srgbClr val="000000"/>
                </a:solidFill>
                <a:latin typeface="Times New Roman" panose="02020603050405020304" pitchFamily="18" charset="0"/>
              </a:rPr>
              <a:t>Obtención, captura y envió de apoyo ciudadano</a:t>
            </a:r>
          </a:p>
        </p:txBody>
      </p:sp>
      <p:sp>
        <p:nvSpPr>
          <p:cNvPr id="10" name="Rectángulo 9"/>
          <p:cNvSpPr/>
          <p:nvPr/>
        </p:nvSpPr>
        <p:spPr>
          <a:xfrm>
            <a:off x="2257050" y="4780439"/>
            <a:ext cx="3445042" cy="954107"/>
          </a:xfrm>
          <a:prstGeom prst="rect">
            <a:avLst/>
          </a:prstGeom>
        </p:spPr>
        <p:txBody>
          <a:bodyPr wrap="square">
            <a:spAutoFit/>
          </a:bodyPr>
          <a:lstStyle/>
          <a:p>
            <a:pPr algn="ctr"/>
            <a:r>
              <a:rPr lang="es-MX" sz="2800" b="1" dirty="0" smtClean="0">
                <a:solidFill>
                  <a:srgbClr val="000000"/>
                </a:solidFill>
                <a:latin typeface="Times New Roman" panose="02020603050405020304" pitchFamily="18" charset="0"/>
              </a:rPr>
              <a:t>Verificación preliminar</a:t>
            </a:r>
            <a:endParaRPr lang="es-MX" sz="2800" b="1" dirty="0">
              <a:solidFill>
                <a:srgbClr val="000000"/>
              </a:solidFill>
              <a:latin typeface="Times New Roman" panose="02020603050405020304" pitchFamily="18" charset="0"/>
            </a:endParaRPr>
          </a:p>
        </p:txBody>
      </p:sp>
      <p:sp>
        <p:nvSpPr>
          <p:cNvPr id="11" name="Rectángulo 10"/>
          <p:cNvSpPr/>
          <p:nvPr/>
        </p:nvSpPr>
        <p:spPr>
          <a:xfrm>
            <a:off x="6251647" y="4791807"/>
            <a:ext cx="3445042" cy="954107"/>
          </a:xfrm>
          <a:prstGeom prst="rect">
            <a:avLst/>
          </a:prstGeom>
        </p:spPr>
        <p:txBody>
          <a:bodyPr wrap="square">
            <a:spAutoFit/>
          </a:bodyPr>
          <a:lstStyle/>
          <a:p>
            <a:pPr algn="ctr"/>
            <a:r>
              <a:rPr lang="es-MX" sz="2800" b="1" dirty="0" smtClean="0">
                <a:solidFill>
                  <a:srgbClr val="000000"/>
                </a:solidFill>
                <a:latin typeface="Times New Roman" panose="02020603050405020304" pitchFamily="18" charset="0"/>
              </a:rPr>
              <a:t>Verificación definitiva</a:t>
            </a:r>
            <a:endParaRPr lang="es-MX" sz="2800" b="1" dirty="0">
              <a:solidFill>
                <a:srgbClr val="000000"/>
              </a:solidFill>
              <a:latin typeface="Times New Roman" panose="02020603050405020304" pitchFamily="18" charset="0"/>
            </a:endParaRPr>
          </a:p>
        </p:txBody>
      </p:sp>
      <p:sp>
        <p:nvSpPr>
          <p:cNvPr id="12" name="Rectángulo 11"/>
          <p:cNvSpPr/>
          <p:nvPr/>
        </p:nvSpPr>
        <p:spPr>
          <a:xfrm>
            <a:off x="8247662" y="2950147"/>
            <a:ext cx="3445042" cy="1384995"/>
          </a:xfrm>
          <a:prstGeom prst="rect">
            <a:avLst/>
          </a:prstGeom>
        </p:spPr>
        <p:txBody>
          <a:bodyPr wrap="square">
            <a:spAutoFit/>
          </a:bodyPr>
          <a:lstStyle/>
          <a:p>
            <a:pPr algn="ctr"/>
            <a:r>
              <a:rPr lang="es-MX" sz="2800" b="1" dirty="0" smtClean="0">
                <a:solidFill>
                  <a:srgbClr val="000000"/>
                </a:solidFill>
                <a:latin typeface="Times New Roman" panose="02020603050405020304" pitchFamily="18" charset="0"/>
              </a:rPr>
              <a:t>Dictamen del porcentaje de  apoyo ciudadano</a:t>
            </a:r>
            <a:endParaRPr lang="es-MX" sz="2800" b="1" dirty="0">
              <a:solidFill>
                <a:srgbClr val="000000"/>
              </a:solidFill>
              <a:latin typeface="Times New Roman" panose="02020603050405020304" pitchFamily="18" charset="0"/>
            </a:endParaRPr>
          </a:p>
        </p:txBody>
      </p:sp>
      <p:pic>
        <p:nvPicPr>
          <p:cNvPr id="13" name="Imagen 12"/>
          <p:cNvPicPr>
            <a:picLocks noChangeAspect="1"/>
          </p:cNvPicPr>
          <p:nvPr/>
        </p:nvPicPr>
        <p:blipFill>
          <a:blip r:embed="rId2"/>
          <a:stretch>
            <a:fillRect/>
          </a:stretch>
        </p:blipFill>
        <p:spPr>
          <a:xfrm>
            <a:off x="4571083" y="2072331"/>
            <a:ext cx="2857500" cy="1600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90903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675583" y="4439055"/>
            <a:ext cx="8941158" cy="205189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redondeado 10"/>
          <p:cNvSpPr/>
          <p:nvPr/>
        </p:nvSpPr>
        <p:spPr>
          <a:xfrm>
            <a:off x="2588651" y="2934304"/>
            <a:ext cx="9144001" cy="1287887"/>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redondeado 9"/>
          <p:cNvSpPr/>
          <p:nvPr/>
        </p:nvSpPr>
        <p:spPr>
          <a:xfrm>
            <a:off x="2588651" y="1429553"/>
            <a:ext cx="9144001" cy="1287887"/>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2588651" y="1583501"/>
            <a:ext cx="9028090" cy="1015663"/>
          </a:xfrm>
          <a:prstGeom prst="rect">
            <a:avLst/>
          </a:prstGeom>
        </p:spPr>
        <p:txBody>
          <a:bodyPr wrap="square">
            <a:spAutoFit/>
          </a:bodyPr>
          <a:lstStyle/>
          <a:p>
            <a:pPr algn="just"/>
            <a:r>
              <a:rPr lang="es-MX" sz="2000" dirty="0">
                <a:solidFill>
                  <a:srgbClr val="000000"/>
                </a:solidFill>
              </a:rPr>
              <a:t>Se captura la fotografía de la credencial para votar y la firma del ciudadano que brinda apoyo en el recuadro que manifiesta su </a:t>
            </a:r>
            <a:r>
              <a:rPr lang="es-MX" sz="2000" dirty="0" smtClean="0">
                <a:solidFill>
                  <a:srgbClr val="000000"/>
                </a:solidFill>
              </a:rPr>
              <a:t>apoyo, el cual se almacena en el dispositivo y se le asigna un folio.</a:t>
            </a:r>
            <a:endParaRPr lang="es-MX" sz="2000" dirty="0"/>
          </a:p>
        </p:txBody>
      </p:sp>
      <p:sp>
        <p:nvSpPr>
          <p:cNvPr id="3" name="Rectángulo 2"/>
          <p:cNvSpPr/>
          <p:nvPr/>
        </p:nvSpPr>
        <p:spPr>
          <a:xfrm>
            <a:off x="2675583" y="3088190"/>
            <a:ext cx="8854226" cy="1015663"/>
          </a:xfrm>
          <a:prstGeom prst="rect">
            <a:avLst/>
          </a:prstGeom>
        </p:spPr>
        <p:txBody>
          <a:bodyPr wrap="square">
            <a:spAutoFit/>
          </a:bodyPr>
          <a:lstStyle/>
          <a:p>
            <a:pPr algn="just"/>
            <a:r>
              <a:rPr lang="es-MX" sz="2000" dirty="0" smtClean="0">
                <a:solidFill>
                  <a:srgbClr val="000000"/>
                </a:solidFill>
              </a:rPr>
              <a:t>Una vez elegida la </a:t>
            </a:r>
            <a:r>
              <a:rPr lang="es-MX" sz="2000" dirty="0">
                <a:solidFill>
                  <a:srgbClr val="000000"/>
                </a:solidFill>
              </a:rPr>
              <a:t>opción “ENVIÓ DE CAPTURA”, </a:t>
            </a:r>
            <a:r>
              <a:rPr lang="es-MX" sz="2000" dirty="0" smtClean="0">
                <a:solidFill>
                  <a:srgbClr val="000000"/>
                </a:solidFill>
              </a:rPr>
              <a:t>se señala el </a:t>
            </a:r>
            <a:r>
              <a:rPr lang="es-MX" sz="2000" dirty="0">
                <a:solidFill>
                  <a:srgbClr val="000000"/>
                </a:solidFill>
              </a:rPr>
              <a:t>número de registros enviados al momento y los registros pendientes de enviar, así como, la leyenda que refiere el número de registros enviados </a:t>
            </a:r>
            <a:r>
              <a:rPr lang="es-MX" sz="2000" dirty="0" smtClean="0">
                <a:solidFill>
                  <a:srgbClr val="000000"/>
                </a:solidFill>
              </a:rPr>
              <a:t>exitosamente.</a:t>
            </a:r>
            <a:endParaRPr lang="es-MX" sz="2000" dirty="0"/>
          </a:p>
        </p:txBody>
      </p:sp>
      <p:sp>
        <p:nvSpPr>
          <p:cNvPr id="4" name="Rectángulo 3"/>
          <p:cNvSpPr/>
          <p:nvPr/>
        </p:nvSpPr>
        <p:spPr>
          <a:xfrm>
            <a:off x="2741587" y="4495506"/>
            <a:ext cx="8722218" cy="1938992"/>
          </a:xfrm>
          <a:prstGeom prst="rect">
            <a:avLst/>
          </a:prstGeom>
        </p:spPr>
        <p:txBody>
          <a:bodyPr wrap="square">
            <a:spAutoFit/>
          </a:bodyPr>
          <a:lstStyle/>
          <a:p>
            <a:pPr algn="just"/>
            <a:r>
              <a:rPr lang="es-MX" sz="2000" dirty="0" smtClean="0">
                <a:solidFill>
                  <a:srgbClr val="000000"/>
                </a:solidFill>
              </a:rPr>
              <a:t>Recibida </a:t>
            </a:r>
            <a:r>
              <a:rPr lang="es-MX" sz="2000" dirty="0">
                <a:solidFill>
                  <a:srgbClr val="000000"/>
                </a:solidFill>
              </a:rPr>
              <a:t>la información en el servidor central del INE, el sistema emitía un acuse de recibo al aspirante y auxiliar/gestor que contenía únicamente los datos del apoyo ciudadano que había sido ingresado al sistema; es decir, señala el número de registros recibidos, el folio de cada registro recibido y, en su caso, los registros pendientes de enviar. Este es enviado al correo electrónico que los aspirantes proporcionaron para recibir notificaciones.</a:t>
            </a:r>
            <a:endParaRPr lang="es-MX" sz="2000" dirty="0"/>
          </a:p>
        </p:txBody>
      </p:sp>
      <p:sp>
        <p:nvSpPr>
          <p:cNvPr id="5" name="Rectángulo redondeado 4"/>
          <p:cNvSpPr/>
          <p:nvPr/>
        </p:nvSpPr>
        <p:spPr>
          <a:xfrm>
            <a:off x="1596979" y="265077"/>
            <a:ext cx="9066727" cy="777495"/>
          </a:xfrm>
          <a:prstGeom prst="roundRect">
            <a:avLst/>
          </a:prstGeom>
          <a:solidFill>
            <a:srgbClr val="67E8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1845799" y="350756"/>
            <a:ext cx="8569086" cy="584775"/>
          </a:xfrm>
          <a:prstGeom prst="rect">
            <a:avLst/>
          </a:prstGeom>
        </p:spPr>
        <p:txBody>
          <a:bodyPr wrap="square">
            <a:spAutoFit/>
          </a:bodyPr>
          <a:lstStyle/>
          <a:p>
            <a:pPr algn="ctr"/>
            <a:r>
              <a:rPr lang="es-MX" sz="3200" b="1" dirty="0">
                <a:solidFill>
                  <a:srgbClr val="000000"/>
                </a:solidFill>
                <a:latin typeface="Times New Roman" panose="02020603050405020304" pitchFamily="18" charset="0"/>
              </a:rPr>
              <a:t>Obtención, captura y envió de apoyo ciudadano</a:t>
            </a:r>
          </a:p>
        </p:txBody>
      </p:sp>
      <p:sp>
        <p:nvSpPr>
          <p:cNvPr id="7" name="CuadroTexto 6"/>
          <p:cNvSpPr txBox="1"/>
          <p:nvPr/>
        </p:nvSpPr>
        <p:spPr>
          <a:xfrm>
            <a:off x="458065" y="1860499"/>
            <a:ext cx="1569077" cy="461665"/>
          </a:xfrm>
          <a:prstGeom prst="rect">
            <a:avLst/>
          </a:prstGeom>
          <a:noFill/>
        </p:spPr>
        <p:txBody>
          <a:bodyPr wrap="square" rtlCol="0">
            <a:spAutoFit/>
          </a:bodyPr>
          <a:lstStyle/>
          <a:p>
            <a:pPr algn="ctr"/>
            <a:r>
              <a:rPr lang="es-MX" sz="2400" b="1" dirty="0" smtClean="0">
                <a:solidFill>
                  <a:srgbClr val="00B0F0"/>
                </a:solidFill>
              </a:rPr>
              <a:t>CAPTURA:</a:t>
            </a:r>
            <a:endParaRPr lang="es-MX" sz="2400" b="1" dirty="0">
              <a:solidFill>
                <a:srgbClr val="00B0F0"/>
              </a:solidFill>
            </a:endParaRPr>
          </a:p>
        </p:txBody>
      </p:sp>
      <p:sp>
        <p:nvSpPr>
          <p:cNvPr id="8" name="CuadroTexto 7"/>
          <p:cNvSpPr txBox="1"/>
          <p:nvPr/>
        </p:nvSpPr>
        <p:spPr>
          <a:xfrm>
            <a:off x="398831" y="3180524"/>
            <a:ext cx="1785003" cy="830997"/>
          </a:xfrm>
          <a:prstGeom prst="rect">
            <a:avLst/>
          </a:prstGeom>
          <a:noFill/>
        </p:spPr>
        <p:txBody>
          <a:bodyPr wrap="square" rtlCol="0">
            <a:spAutoFit/>
          </a:bodyPr>
          <a:lstStyle/>
          <a:p>
            <a:pPr algn="ctr"/>
            <a:r>
              <a:rPr lang="es-MX" sz="2400" b="1" dirty="0" smtClean="0">
                <a:solidFill>
                  <a:srgbClr val="00B0F0"/>
                </a:solidFill>
              </a:rPr>
              <a:t>ENVÍO  DE  REGISTROS:</a:t>
            </a:r>
            <a:endParaRPr lang="es-MX" sz="2400" b="1" dirty="0">
              <a:solidFill>
                <a:srgbClr val="00B0F0"/>
              </a:solidFill>
            </a:endParaRPr>
          </a:p>
        </p:txBody>
      </p:sp>
      <p:sp>
        <p:nvSpPr>
          <p:cNvPr id="9" name="CuadroTexto 8"/>
          <p:cNvSpPr txBox="1"/>
          <p:nvPr/>
        </p:nvSpPr>
        <p:spPr>
          <a:xfrm>
            <a:off x="458065" y="4869881"/>
            <a:ext cx="1785003" cy="830997"/>
          </a:xfrm>
          <a:prstGeom prst="rect">
            <a:avLst/>
          </a:prstGeom>
          <a:noFill/>
        </p:spPr>
        <p:txBody>
          <a:bodyPr wrap="square" rtlCol="0">
            <a:spAutoFit/>
          </a:bodyPr>
          <a:lstStyle/>
          <a:p>
            <a:pPr algn="ctr"/>
            <a:r>
              <a:rPr lang="es-MX" sz="2400" b="1" dirty="0" smtClean="0">
                <a:solidFill>
                  <a:srgbClr val="00B0F0"/>
                </a:solidFill>
              </a:rPr>
              <a:t>ACUSE DE  RECIBO:</a:t>
            </a:r>
            <a:endParaRPr lang="es-MX" sz="2400" b="1" dirty="0">
              <a:solidFill>
                <a:srgbClr val="00B0F0"/>
              </a:solidFill>
            </a:endParaRPr>
          </a:p>
        </p:txBody>
      </p:sp>
    </p:spTree>
    <p:extLst>
      <p:ext uri="{BB962C8B-B14F-4D97-AF65-F5344CB8AC3E}">
        <p14:creationId xmlns:p14="http://schemas.microsoft.com/office/powerpoint/2010/main" val="29208040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785612" y="1854558"/>
            <a:ext cx="10728102" cy="4597757"/>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redondeado 1"/>
          <p:cNvSpPr/>
          <p:nvPr/>
        </p:nvSpPr>
        <p:spPr>
          <a:xfrm>
            <a:off x="2851574" y="403180"/>
            <a:ext cx="6341744" cy="85000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800"/>
          </a:p>
        </p:txBody>
      </p:sp>
      <p:sp>
        <p:nvSpPr>
          <p:cNvPr id="3" name="Rectángulo 2"/>
          <p:cNvSpPr/>
          <p:nvPr/>
        </p:nvSpPr>
        <p:spPr>
          <a:xfrm>
            <a:off x="3299192" y="394235"/>
            <a:ext cx="5802926" cy="707886"/>
          </a:xfrm>
          <a:prstGeom prst="rect">
            <a:avLst/>
          </a:prstGeom>
        </p:spPr>
        <p:txBody>
          <a:bodyPr wrap="square">
            <a:spAutoFit/>
          </a:bodyPr>
          <a:lstStyle/>
          <a:p>
            <a:pPr algn="ctr"/>
            <a:r>
              <a:rPr lang="es-MX" sz="4000" b="1" dirty="0" smtClean="0">
                <a:solidFill>
                  <a:srgbClr val="000000"/>
                </a:solidFill>
                <a:latin typeface="Times New Roman" panose="02020603050405020304" pitchFamily="18" charset="0"/>
              </a:rPr>
              <a:t>Verificación preliminar</a:t>
            </a:r>
            <a:endParaRPr lang="es-MX" sz="4000" b="1" dirty="0">
              <a:solidFill>
                <a:srgbClr val="000000"/>
              </a:solidFill>
              <a:latin typeface="Times New Roman" panose="02020603050405020304" pitchFamily="18" charset="0"/>
            </a:endParaRPr>
          </a:p>
        </p:txBody>
      </p:sp>
      <p:sp>
        <p:nvSpPr>
          <p:cNvPr id="4" name="Rectángulo 3"/>
          <p:cNvSpPr/>
          <p:nvPr/>
        </p:nvSpPr>
        <p:spPr>
          <a:xfrm>
            <a:off x="1455313" y="2260610"/>
            <a:ext cx="9337183" cy="3785652"/>
          </a:xfrm>
          <a:prstGeom prst="rect">
            <a:avLst/>
          </a:prstGeom>
        </p:spPr>
        <p:txBody>
          <a:bodyPr wrap="square">
            <a:spAutoFit/>
          </a:bodyPr>
          <a:lstStyle/>
          <a:p>
            <a:pPr algn="just"/>
            <a:r>
              <a:rPr lang="es-MX" sz="2400" dirty="0">
                <a:solidFill>
                  <a:srgbClr val="000000"/>
                </a:solidFill>
              </a:rPr>
              <a:t>E</a:t>
            </a:r>
            <a:r>
              <a:rPr lang="es-MX" sz="2400" dirty="0" smtClean="0">
                <a:solidFill>
                  <a:srgbClr val="000000"/>
                </a:solidFill>
              </a:rPr>
              <a:t>l </a:t>
            </a:r>
            <a:r>
              <a:rPr lang="es-MX" sz="2400" dirty="0">
                <a:solidFill>
                  <a:srgbClr val="000000"/>
                </a:solidFill>
              </a:rPr>
              <a:t>procedimiento de verificación inicia de manera automatizada a través de los datos capturados por la APP para identificar exclusivamente si se trata de un ciudadano existente en la base de datos del Registro Federal de </a:t>
            </a:r>
            <a:r>
              <a:rPr lang="es-MX" sz="2400" dirty="0" smtClean="0">
                <a:solidFill>
                  <a:srgbClr val="000000"/>
                </a:solidFill>
              </a:rPr>
              <a:t>Electores. La </a:t>
            </a:r>
            <a:r>
              <a:rPr lang="es-MX" sz="2400" dirty="0">
                <a:solidFill>
                  <a:srgbClr val="000000"/>
                </a:solidFill>
              </a:rPr>
              <a:t>Dirección Ejecutiva del Registro Federal de Electores </a:t>
            </a:r>
            <a:r>
              <a:rPr lang="es-MX" sz="2400" dirty="0" smtClean="0">
                <a:solidFill>
                  <a:srgbClr val="000000"/>
                </a:solidFill>
              </a:rPr>
              <a:t>realiza </a:t>
            </a:r>
            <a:r>
              <a:rPr lang="es-MX" sz="2400" dirty="0">
                <a:solidFill>
                  <a:srgbClr val="000000"/>
                </a:solidFill>
              </a:rPr>
              <a:t>la verificación de la situación registral en la base de datos de la lista nominal vigente a la fecha en que sean recibidos los apoyos ciudadanos, con corte al último día del mes inmediato anterior. </a:t>
            </a:r>
            <a:r>
              <a:rPr lang="es-MX" sz="2400" dirty="0" smtClean="0">
                <a:solidFill>
                  <a:srgbClr val="000000"/>
                </a:solidFill>
              </a:rPr>
              <a:t>La </a:t>
            </a:r>
            <a:r>
              <a:rPr lang="es-MX" sz="2400" dirty="0">
                <a:solidFill>
                  <a:srgbClr val="000000"/>
                </a:solidFill>
              </a:rPr>
              <a:t>verificación prevista en los lineamientos se reducía únicamente a que el apoyo ciudadano proporcionado estuviera en la lista nominal, no </a:t>
            </a:r>
            <a:r>
              <a:rPr lang="es-MX" sz="2400" dirty="0" smtClean="0">
                <a:solidFill>
                  <a:srgbClr val="000000"/>
                </a:solidFill>
              </a:rPr>
              <a:t>así </a:t>
            </a:r>
            <a:r>
              <a:rPr lang="es-MX" sz="2400" dirty="0">
                <a:solidFill>
                  <a:srgbClr val="000000"/>
                </a:solidFill>
              </a:rPr>
              <a:t>a una verificación con el documento base que acreditara dicho respaldo.</a:t>
            </a:r>
            <a:endParaRPr lang="es-MX" sz="2400" dirty="0"/>
          </a:p>
        </p:txBody>
      </p:sp>
    </p:spTree>
    <p:extLst>
      <p:ext uri="{BB962C8B-B14F-4D97-AF65-F5344CB8AC3E}">
        <p14:creationId xmlns:p14="http://schemas.microsoft.com/office/powerpoint/2010/main" val="37756232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382069" y="305874"/>
            <a:ext cx="5580846" cy="279471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redondeado 3"/>
          <p:cNvSpPr/>
          <p:nvPr/>
        </p:nvSpPr>
        <p:spPr>
          <a:xfrm>
            <a:off x="2537138" y="3387144"/>
            <a:ext cx="9465972" cy="325835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633206" y="581427"/>
            <a:ext cx="5078571" cy="2308324"/>
          </a:xfrm>
          <a:prstGeom prst="rect">
            <a:avLst/>
          </a:prstGeom>
        </p:spPr>
        <p:txBody>
          <a:bodyPr wrap="square">
            <a:spAutoFit/>
          </a:bodyPr>
          <a:lstStyle/>
          <a:p>
            <a:pPr algn="just"/>
            <a:r>
              <a:rPr lang="es-MX" sz="2400" dirty="0">
                <a:solidFill>
                  <a:srgbClr val="000000"/>
                </a:solidFill>
                <a:latin typeface="Times New Roman" panose="02020603050405020304" pitchFamily="18" charset="0"/>
              </a:rPr>
              <a:t>El </a:t>
            </a:r>
            <a:r>
              <a:rPr lang="es-MX" sz="2400" dirty="0" smtClean="0">
                <a:solidFill>
                  <a:srgbClr val="000000"/>
                </a:solidFill>
                <a:latin typeface="Times New Roman" panose="02020603050405020304" pitchFamily="18" charset="0"/>
              </a:rPr>
              <a:t>resultado </a:t>
            </a:r>
            <a:r>
              <a:rPr lang="es-MX" sz="2400" dirty="0">
                <a:solidFill>
                  <a:srgbClr val="000000"/>
                </a:solidFill>
                <a:latin typeface="Times New Roman" panose="02020603050405020304" pitchFamily="18" charset="0"/>
              </a:rPr>
              <a:t>de verificación se refleja en el Portal Web a más tardar dentro de los </a:t>
            </a:r>
            <a:r>
              <a:rPr lang="es-MX" sz="2400" b="1" dirty="0">
                <a:solidFill>
                  <a:srgbClr val="000000"/>
                </a:solidFill>
                <a:latin typeface="Times New Roman" panose="02020603050405020304" pitchFamily="18" charset="0"/>
              </a:rPr>
              <a:t>tres días </a:t>
            </a:r>
            <a:r>
              <a:rPr lang="es-MX" sz="2400" dirty="0">
                <a:solidFill>
                  <a:srgbClr val="000000"/>
                </a:solidFill>
                <a:latin typeface="Times New Roman" panose="02020603050405020304" pitchFamily="18" charset="0"/>
              </a:rPr>
              <a:t>siguientes a la recepción de la información en el servidor mismo al que tienen acceso los aspirantes por medio de su “ID solicitante”.</a:t>
            </a:r>
            <a:endParaRPr lang="es-MX" sz="2400" dirty="0"/>
          </a:p>
        </p:txBody>
      </p:sp>
      <p:sp>
        <p:nvSpPr>
          <p:cNvPr id="3" name="Rectángulo 2"/>
          <p:cNvSpPr/>
          <p:nvPr/>
        </p:nvSpPr>
        <p:spPr>
          <a:xfrm>
            <a:off x="2987898" y="3462862"/>
            <a:ext cx="8860665" cy="3046988"/>
          </a:xfrm>
          <a:prstGeom prst="rect">
            <a:avLst/>
          </a:prstGeom>
        </p:spPr>
        <p:txBody>
          <a:bodyPr wrap="square">
            <a:spAutoFit/>
          </a:bodyPr>
          <a:lstStyle/>
          <a:p>
            <a:pPr algn="just"/>
            <a:r>
              <a:rPr lang="es-MX" sz="2400" dirty="0">
                <a:solidFill>
                  <a:srgbClr val="000000"/>
                </a:solidFill>
                <a:latin typeface="Times New Roman" panose="02020603050405020304" pitchFamily="18" charset="0"/>
                <a:cs typeface="Times New Roman" panose="02020603050405020304" pitchFamily="18" charset="0"/>
              </a:rPr>
              <a:t>En el caso de que el registro no fuese encontrado en la lista nominal, o bien que los datos extraídos por la APP hubiesen sido editados de manera manual, el registro se remite a la “Mesa de Control” para que de manera ocular un verificador coteje la información capturada con la imagen digitalizada de la credencial para votar y se corrijan posibles inconsistencias para buscar el registro nuevamente en la base de datos, debiéndose reflejar en el portal web el resultado a más tardar </a:t>
            </a:r>
            <a:r>
              <a:rPr lang="es-MX" sz="2400" b="1" dirty="0">
                <a:solidFill>
                  <a:srgbClr val="000000"/>
                </a:solidFill>
                <a:latin typeface="Times New Roman" panose="02020603050405020304" pitchFamily="18" charset="0"/>
                <a:cs typeface="Times New Roman" panose="02020603050405020304" pitchFamily="18" charset="0"/>
              </a:rPr>
              <a:t>diez días </a:t>
            </a:r>
            <a:r>
              <a:rPr lang="es-MX" sz="2400" dirty="0">
                <a:solidFill>
                  <a:srgbClr val="000000"/>
                </a:solidFill>
                <a:latin typeface="Times New Roman" panose="02020603050405020304" pitchFamily="18" charset="0"/>
                <a:cs typeface="Times New Roman" panose="02020603050405020304" pitchFamily="18" charset="0"/>
              </a:rPr>
              <a:t>después de que ello </a:t>
            </a:r>
            <a:r>
              <a:rPr lang="es-MX" sz="2400" dirty="0" smtClean="0">
                <a:solidFill>
                  <a:srgbClr val="000000"/>
                </a:solidFill>
                <a:latin typeface="Times New Roman" panose="02020603050405020304" pitchFamily="18" charset="0"/>
                <a:cs typeface="Times New Roman" panose="02020603050405020304" pitchFamily="18" charset="0"/>
              </a:rPr>
              <a:t>acontezca.</a:t>
            </a:r>
            <a:endParaRPr lang="es-MX" sz="2400" dirty="0">
              <a:latin typeface="Times New Roman" panose="02020603050405020304" pitchFamily="18" charset="0"/>
              <a:cs typeface="Times New Roman" panose="02020603050405020304" pitchFamily="18" charset="0"/>
            </a:endParaRPr>
          </a:p>
        </p:txBody>
      </p:sp>
      <p:sp>
        <p:nvSpPr>
          <p:cNvPr id="5" name="Elipse 4"/>
          <p:cNvSpPr/>
          <p:nvPr/>
        </p:nvSpPr>
        <p:spPr>
          <a:xfrm>
            <a:off x="296213" y="3960253"/>
            <a:ext cx="2537138" cy="2112135"/>
          </a:xfrm>
          <a:prstGeom prst="ellipse">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2400" b="1" dirty="0" smtClean="0">
                <a:solidFill>
                  <a:schemeClr val="tx1"/>
                </a:solidFill>
              </a:rPr>
              <a:t>MESA DE  CONTROL</a:t>
            </a:r>
          </a:p>
          <a:p>
            <a:pPr algn="ctr"/>
            <a:endParaRPr lang="es-MX" sz="2400" b="1" dirty="0">
              <a:solidFill>
                <a:schemeClr val="tx1"/>
              </a:solidFill>
            </a:endParaRPr>
          </a:p>
          <a:p>
            <a:pPr algn="ctr"/>
            <a:r>
              <a:rPr lang="es-MX" sz="2400" b="1" dirty="0" smtClean="0">
                <a:solidFill>
                  <a:schemeClr val="tx1"/>
                </a:solidFill>
              </a:rPr>
              <a:t>(10 DÍAS)</a:t>
            </a:r>
            <a:endParaRPr lang="es-MX" sz="2400" b="1" dirty="0">
              <a:solidFill>
                <a:schemeClr val="tx1"/>
              </a:solidFill>
            </a:endParaRPr>
          </a:p>
        </p:txBody>
      </p:sp>
      <p:sp>
        <p:nvSpPr>
          <p:cNvPr id="7" name="Elipse 6"/>
          <p:cNvSpPr/>
          <p:nvPr/>
        </p:nvSpPr>
        <p:spPr>
          <a:xfrm>
            <a:off x="5692460" y="581427"/>
            <a:ext cx="2537138" cy="2112135"/>
          </a:xfrm>
          <a:prstGeom prst="ellipse">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2400" b="1" dirty="0" smtClean="0">
                <a:solidFill>
                  <a:schemeClr val="tx1"/>
                </a:solidFill>
              </a:rPr>
              <a:t>PORTAL WEB</a:t>
            </a:r>
          </a:p>
          <a:p>
            <a:pPr algn="ctr"/>
            <a:endParaRPr lang="es-MX" sz="2400" b="1" dirty="0">
              <a:solidFill>
                <a:schemeClr val="tx1"/>
              </a:solidFill>
            </a:endParaRPr>
          </a:p>
          <a:p>
            <a:pPr algn="ctr"/>
            <a:r>
              <a:rPr lang="es-MX" sz="2400" b="1" dirty="0" smtClean="0">
                <a:solidFill>
                  <a:schemeClr val="tx1"/>
                </a:solidFill>
              </a:rPr>
              <a:t>(3 DÍAS)</a:t>
            </a:r>
            <a:endParaRPr lang="es-MX" sz="2400" b="1" dirty="0">
              <a:solidFill>
                <a:schemeClr val="tx1"/>
              </a:solidFill>
            </a:endParaRPr>
          </a:p>
        </p:txBody>
      </p:sp>
    </p:spTree>
    <p:extLst>
      <p:ext uri="{BB962C8B-B14F-4D97-AF65-F5344CB8AC3E}">
        <p14:creationId xmlns:p14="http://schemas.microsoft.com/office/powerpoint/2010/main" val="16141227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95937" y="649452"/>
            <a:ext cx="4932608" cy="957943"/>
          </a:xfrm>
          <a:prstGeom prst="roundRect">
            <a:avLst/>
          </a:prstGeom>
          <a:solidFill>
            <a:srgbClr val="B8F7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00" b="1" dirty="0" smtClean="0"/>
          </a:p>
          <a:p>
            <a:pPr algn="ctr"/>
            <a:r>
              <a:rPr lang="es-MX" sz="3200" b="1" dirty="0" smtClean="0">
                <a:solidFill>
                  <a:schemeClr val="tx1"/>
                </a:solidFill>
              </a:rPr>
              <a:t>¿</a:t>
            </a:r>
            <a:r>
              <a:rPr lang="es-MX" sz="3200" b="1" dirty="0">
                <a:solidFill>
                  <a:schemeClr val="tx1"/>
                </a:solidFill>
              </a:rPr>
              <a:t>Qué son las candidaturas independientes?</a:t>
            </a:r>
          </a:p>
          <a:p>
            <a:pPr algn="ctr"/>
            <a:endParaRPr lang="es-MX" sz="3200" b="1" dirty="0"/>
          </a:p>
        </p:txBody>
      </p:sp>
      <p:sp>
        <p:nvSpPr>
          <p:cNvPr id="3" name="Rectángulo redondeado 2"/>
          <p:cNvSpPr/>
          <p:nvPr/>
        </p:nvSpPr>
        <p:spPr>
          <a:xfrm>
            <a:off x="1749431" y="1817645"/>
            <a:ext cx="4941292" cy="957943"/>
          </a:xfrm>
          <a:prstGeom prst="roundRect">
            <a:avLst/>
          </a:prstGeom>
          <a:solidFill>
            <a:srgbClr val="FF9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tx1"/>
                </a:solidFill>
              </a:rPr>
              <a:t>Reconocimiento constitucional y legal</a:t>
            </a:r>
            <a:endParaRPr lang="es-MX" sz="3200"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4" name="Rectángulo redondeado 3"/>
          <p:cNvSpPr/>
          <p:nvPr/>
        </p:nvSpPr>
        <p:spPr>
          <a:xfrm>
            <a:off x="3246905" y="2992454"/>
            <a:ext cx="4875977" cy="957943"/>
          </a:xfrm>
          <a:prstGeom prst="roundRect">
            <a:avLst/>
          </a:prstGeom>
          <a:solidFill>
            <a:srgbClr val="67E8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tx1"/>
                </a:solidFill>
              </a:rPr>
              <a:t>Derechos y prerrogativas</a:t>
            </a:r>
          </a:p>
        </p:txBody>
      </p:sp>
      <p:sp>
        <p:nvSpPr>
          <p:cNvPr id="12" name="Rectángulo redondeado 11"/>
          <p:cNvSpPr/>
          <p:nvPr/>
        </p:nvSpPr>
        <p:spPr>
          <a:xfrm>
            <a:off x="4613389" y="4167263"/>
            <a:ext cx="4932608" cy="95794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chemeClr val="tx1"/>
                </a:solidFill>
              </a:rPr>
              <a:t>Proceso </a:t>
            </a:r>
            <a:r>
              <a:rPr lang="es-MX" sz="3200" b="1" dirty="0">
                <a:solidFill>
                  <a:schemeClr val="tx1"/>
                </a:solidFill>
              </a:rPr>
              <a:t>de selección de candidatos independientes</a:t>
            </a:r>
            <a:endParaRPr lang="es-MX" sz="3200"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15" name="Rectángulo redondeado 14"/>
          <p:cNvSpPr/>
          <p:nvPr/>
        </p:nvSpPr>
        <p:spPr>
          <a:xfrm>
            <a:off x="6033901" y="5342072"/>
            <a:ext cx="4932608" cy="957943"/>
          </a:xfrm>
          <a:prstGeom prst="roundRect">
            <a:avLst/>
          </a:prstGeom>
          <a:solidFill>
            <a:srgbClr val="DBC6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chemeClr val="tx1"/>
                </a:solidFill>
              </a:rPr>
              <a:t>Financiamiento y fiscalización</a:t>
            </a:r>
            <a:endParaRPr lang="es-MX" sz="3200"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18" name="Flecha doblada 17"/>
          <p:cNvSpPr/>
          <p:nvPr/>
        </p:nvSpPr>
        <p:spPr>
          <a:xfrm rot="10800000" flipH="1">
            <a:off x="669700" y="1607394"/>
            <a:ext cx="1079731" cy="903985"/>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9" name="Flecha doblada 18"/>
          <p:cNvSpPr/>
          <p:nvPr/>
        </p:nvSpPr>
        <p:spPr>
          <a:xfrm rot="10800000" flipH="1">
            <a:off x="3533658" y="3970284"/>
            <a:ext cx="1079731" cy="903985"/>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0" name="Flecha doblada 19"/>
          <p:cNvSpPr/>
          <p:nvPr/>
        </p:nvSpPr>
        <p:spPr>
          <a:xfrm rot="10800000" flipH="1">
            <a:off x="2158864" y="2799198"/>
            <a:ext cx="1079731" cy="903985"/>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1" name="Flecha doblada 20"/>
          <p:cNvSpPr/>
          <p:nvPr/>
        </p:nvSpPr>
        <p:spPr>
          <a:xfrm rot="10800000" flipH="1">
            <a:off x="4962855" y="5131261"/>
            <a:ext cx="1079731" cy="903985"/>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nvGrpSpPr>
          <p:cNvPr id="24" name="Grupo 23"/>
          <p:cNvGrpSpPr/>
          <p:nvPr/>
        </p:nvGrpSpPr>
        <p:grpSpPr>
          <a:xfrm>
            <a:off x="8281115" y="92379"/>
            <a:ext cx="3910886" cy="3220741"/>
            <a:chOff x="8131193" y="92379"/>
            <a:chExt cx="4060808" cy="3220741"/>
          </a:xfrm>
        </p:grpSpPr>
        <p:pic>
          <p:nvPicPr>
            <p:cNvPr id="22" name="Imagen 21"/>
            <p:cNvPicPr>
              <a:picLocks noChangeAspect="1"/>
            </p:cNvPicPr>
            <p:nvPr/>
          </p:nvPicPr>
          <p:blipFill>
            <a:blip r:embed="rId2"/>
            <a:stretch>
              <a:fillRect/>
            </a:stretch>
          </p:blipFill>
          <p:spPr>
            <a:xfrm>
              <a:off x="8131193" y="92379"/>
              <a:ext cx="4060808" cy="3220741"/>
            </a:xfrm>
            <a:prstGeom prst="rect">
              <a:avLst/>
            </a:prstGeom>
          </p:spPr>
        </p:pic>
        <p:sp>
          <p:nvSpPr>
            <p:cNvPr id="23" name="CuadroTexto 22"/>
            <p:cNvSpPr txBox="1"/>
            <p:nvPr/>
          </p:nvSpPr>
          <p:spPr>
            <a:xfrm>
              <a:off x="8629662" y="822564"/>
              <a:ext cx="2953659" cy="1569660"/>
            </a:xfrm>
            <a:prstGeom prst="rect">
              <a:avLst/>
            </a:prstGeom>
            <a:noFill/>
          </p:spPr>
          <p:txBody>
            <a:bodyPr wrap="square" rtlCol="0">
              <a:spAutoFit/>
            </a:bodyPr>
            <a:lstStyle/>
            <a:p>
              <a:pPr algn="ctr"/>
              <a:r>
                <a:rPr lang="es-MX" sz="3200" b="1" dirty="0" smtClean="0">
                  <a:solidFill>
                    <a:srgbClr val="CC0099"/>
                  </a:solidFill>
                </a:rPr>
                <a:t>Proceso electoral</a:t>
              </a:r>
            </a:p>
            <a:p>
              <a:pPr algn="ctr"/>
              <a:r>
                <a:rPr lang="es-MX" sz="3200" b="1" dirty="0" smtClean="0">
                  <a:solidFill>
                    <a:srgbClr val="CC0099"/>
                  </a:solidFill>
                </a:rPr>
                <a:t> 2017-2018</a:t>
              </a:r>
              <a:endParaRPr lang="es-MX" sz="3200" b="1" dirty="0">
                <a:solidFill>
                  <a:srgbClr val="CC0099"/>
                </a:solidFill>
              </a:endParaRPr>
            </a:p>
          </p:txBody>
        </p:sp>
      </p:grpSp>
    </p:spTree>
    <p:extLst>
      <p:ext uri="{BB962C8B-B14F-4D97-AF65-F5344CB8AC3E}">
        <p14:creationId xmlns:p14="http://schemas.microsoft.com/office/powerpoint/2010/main" val="13160210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quina doblada 3"/>
          <p:cNvSpPr/>
          <p:nvPr/>
        </p:nvSpPr>
        <p:spPr>
          <a:xfrm>
            <a:off x="433587" y="1906073"/>
            <a:ext cx="11556644" cy="4533364"/>
          </a:xfrm>
          <a:prstGeom prst="foldedCorne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433587" y="594456"/>
            <a:ext cx="11427855" cy="954107"/>
          </a:xfrm>
          <a:prstGeom prst="rect">
            <a:avLst/>
          </a:prstGeom>
        </p:spPr>
        <p:txBody>
          <a:bodyPr wrap="square">
            <a:spAutoFit/>
          </a:bodyPr>
          <a:lstStyle/>
          <a:p>
            <a:pPr algn="ctr"/>
            <a:r>
              <a:rPr lang="es-MX" sz="2800" dirty="0" smtClean="0">
                <a:solidFill>
                  <a:srgbClr val="000000"/>
                </a:solidFill>
                <a:latin typeface="Times New Roman" panose="02020603050405020304" pitchFamily="18" charset="0"/>
              </a:rPr>
              <a:t>No </a:t>
            </a:r>
            <a:r>
              <a:rPr lang="es-MX" sz="2800" dirty="0">
                <a:solidFill>
                  <a:srgbClr val="000000"/>
                </a:solidFill>
                <a:latin typeface="Times New Roman" panose="02020603050405020304" pitchFamily="18" charset="0"/>
              </a:rPr>
              <a:t>se computara los apoyos ciudadanos que se ubiquen en las irregularidades siguientes:</a:t>
            </a:r>
            <a:endParaRPr lang="es-MX" sz="2800" dirty="0"/>
          </a:p>
        </p:txBody>
      </p:sp>
      <p:sp>
        <p:nvSpPr>
          <p:cNvPr id="3" name="Rectángulo 2"/>
          <p:cNvSpPr/>
          <p:nvPr/>
        </p:nvSpPr>
        <p:spPr>
          <a:xfrm>
            <a:off x="824248" y="2174150"/>
            <a:ext cx="10869769" cy="3785652"/>
          </a:xfrm>
          <a:prstGeom prst="rect">
            <a:avLst/>
          </a:prstGeom>
        </p:spPr>
        <p:txBody>
          <a:bodyPr wrap="square">
            <a:spAutoFit/>
          </a:bodyPr>
          <a:lstStyle/>
          <a:p>
            <a:r>
              <a:rPr lang="es-MX" sz="2400" dirty="0">
                <a:solidFill>
                  <a:srgbClr val="000000"/>
                </a:solidFill>
                <a:latin typeface="Times New Roman" panose="02020603050405020304" pitchFamily="18" charset="0"/>
              </a:rPr>
              <a:t>a) El nombre de quien brinde apoyo se presente con datos falsos o erróneos</a:t>
            </a:r>
          </a:p>
          <a:p>
            <a:r>
              <a:rPr lang="es-MX" sz="2400" dirty="0">
                <a:solidFill>
                  <a:srgbClr val="000000"/>
                </a:solidFill>
                <a:latin typeface="Times New Roman" panose="02020603050405020304" pitchFamily="18" charset="0"/>
              </a:rPr>
              <a:t>b) La imagen de la credencial que se presente no corresponda con la credencial para votar vigente.</a:t>
            </a:r>
          </a:p>
          <a:p>
            <a:r>
              <a:rPr lang="es-MX" sz="2400" dirty="0">
                <a:solidFill>
                  <a:srgbClr val="000000"/>
                </a:solidFill>
                <a:latin typeface="Times New Roman" panose="02020603050405020304" pitchFamily="18" charset="0"/>
              </a:rPr>
              <a:t>c) La persona no tenga su domicilio en la demarcación territorial para la que se está postulando la o el aspirante; </a:t>
            </a:r>
            <a:r>
              <a:rPr lang="es-MX" sz="2400" dirty="0" smtClean="0">
                <a:solidFill>
                  <a:srgbClr val="000000"/>
                </a:solidFill>
                <a:latin typeface="Times New Roman" panose="02020603050405020304" pitchFamily="18" charset="0"/>
              </a:rPr>
              <a:t>d</a:t>
            </a:r>
            <a:r>
              <a:rPr lang="es-MX" sz="2400" dirty="0">
                <a:solidFill>
                  <a:srgbClr val="000000"/>
                </a:solidFill>
                <a:latin typeface="Times New Roman" panose="02020603050405020304" pitchFamily="18" charset="0"/>
              </a:rPr>
              <a:t>) La fotografía de la credencial aparezca en blanco y negro.</a:t>
            </a:r>
          </a:p>
          <a:p>
            <a:r>
              <a:rPr lang="es-MX" sz="2400" dirty="0">
                <a:solidFill>
                  <a:srgbClr val="000000"/>
                </a:solidFill>
                <a:latin typeface="Times New Roman" panose="02020603050405020304" pitchFamily="18" charset="0"/>
              </a:rPr>
              <a:t>e) La persona este de baja de la lista nominal.</a:t>
            </a:r>
          </a:p>
          <a:p>
            <a:r>
              <a:rPr lang="es-MX" sz="2400" dirty="0">
                <a:solidFill>
                  <a:srgbClr val="000000"/>
                </a:solidFill>
                <a:latin typeface="Times New Roman" panose="02020603050405020304" pitchFamily="18" charset="0"/>
              </a:rPr>
              <a:t>f) La persona n</a:t>
            </a:r>
            <a:r>
              <a:rPr lang="es-MX" sz="2400" dirty="0" smtClean="0">
                <a:solidFill>
                  <a:srgbClr val="000000"/>
                </a:solidFill>
                <a:latin typeface="Times New Roman" panose="02020603050405020304" pitchFamily="18" charset="0"/>
              </a:rPr>
              <a:t>o </a:t>
            </a:r>
            <a:r>
              <a:rPr lang="es-MX" sz="2400" dirty="0">
                <a:solidFill>
                  <a:srgbClr val="000000"/>
                </a:solidFill>
                <a:latin typeface="Times New Roman" panose="02020603050405020304" pitchFamily="18" charset="0"/>
              </a:rPr>
              <a:t>sea localizada en la lista nominal.</a:t>
            </a:r>
          </a:p>
          <a:p>
            <a:r>
              <a:rPr lang="es-MX" sz="2400" dirty="0">
                <a:solidFill>
                  <a:srgbClr val="000000"/>
                </a:solidFill>
                <a:latin typeface="Times New Roman" panose="02020603050405020304" pitchFamily="18" charset="0"/>
              </a:rPr>
              <a:t>g) En el caso que se haya presentado por una misma persona más de una manifestación a favor de un mismo aspirante, sólo se computará </a:t>
            </a:r>
            <a:r>
              <a:rPr lang="es-MX" sz="2400" dirty="0" smtClean="0">
                <a:solidFill>
                  <a:srgbClr val="000000"/>
                </a:solidFill>
                <a:latin typeface="Times New Roman" panose="02020603050405020304" pitchFamily="18" charset="0"/>
              </a:rPr>
              <a:t>una</a:t>
            </a:r>
            <a:r>
              <a:rPr lang="es-MX" sz="2400" dirty="0">
                <a:solidFill>
                  <a:srgbClr val="000000"/>
                </a:solidFill>
                <a:latin typeface="Times New Roman" panose="02020603050405020304" pitchFamily="18" charset="0"/>
              </a:rPr>
              <a:t>.</a:t>
            </a:r>
            <a:endParaRPr lang="es-MX" sz="24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6813676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242858" y="1352282"/>
            <a:ext cx="5721615" cy="4971245"/>
          </a:xfrm>
          <a:prstGeom prst="rect">
            <a:avLst/>
          </a:prstGeom>
          <a:solidFill>
            <a:srgbClr val="DAFB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Elipse 9"/>
          <p:cNvSpPr/>
          <p:nvPr/>
        </p:nvSpPr>
        <p:spPr>
          <a:xfrm>
            <a:off x="334851" y="1352282"/>
            <a:ext cx="5676189" cy="525458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p>
        </p:txBody>
      </p:sp>
      <p:sp>
        <p:nvSpPr>
          <p:cNvPr id="2" name="Rectángulo redondeado 1"/>
          <p:cNvSpPr/>
          <p:nvPr/>
        </p:nvSpPr>
        <p:spPr>
          <a:xfrm>
            <a:off x="2357033" y="162159"/>
            <a:ext cx="7031463" cy="7803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800"/>
          </a:p>
        </p:txBody>
      </p:sp>
      <p:sp>
        <p:nvSpPr>
          <p:cNvPr id="3" name="Rectángulo 2"/>
          <p:cNvSpPr/>
          <p:nvPr/>
        </p:nvSpPr>
        <p:spPr>
          <a:xfrm>
            <a:off x="2794018" y="198409"/>
            <a:ext cx="6434044" cy="707886"/>
          </a:xfrm>
          <a:prstGeom prst="rect">
            <a:avLst/>
          </a:prstGeom>
        </p:spPr>
        <p:txBody>
          <a:bodyPr wrap="square">
            <a:spAutoFit/>
          </a:bodyPr>
          <a:lstStyle/>
          <a:p>
            <a:pPr algn="ctr"/>
            <a:r>
              <a:rPr lang="es-MX" sz="4000" b="1" dirty="0" smtClean="0">
                <a:solidFill>
                  <a:srgbClr val="000000"/>
                </a:solidFill>
                <a:latin typeface="Times New Roman" panose="02020603050405020304" pitchFamily="18" charset="0"/>
              </a:rPr>
              <a:t>Verificación definitiva</a:t>
            </a:r>
            <a:endParaRPr lang="es-MX" sz="4000" b="1" dirty="0">
              <a:solidFill>
                <a:srgbClr val="000000"/>
              </a:solidFill>
              <a:latin typeface="Times New Roman" panose="02020603050405020304" pitchFamily="18" charset="0"/>
            </a:endParaRPr>
          </a:p>
        </p:txBody>
      </p:sp>
      <p:sp>
        <p:nvSpPr>
          <p:cNvPr id="4" name="Rectángulo 3"/>
          <p:cNvSpPr/>
          <p:nvPr/>
        </p:nvSpPr>
        <p:spPr>
          <a:xfrm>
            <a:off x="566669" y="2272656"/>
            <a:ext cx="5138671" cy="3785652"/>
          </a:xfrm>
          <a:prstGeom prst="rect">
            <a:avLst/>
          </a:prstGeom>
        </p:spPr>
        <p:txBody>
          <a:bodyPr wrap="square">
            <a:spAutoFit/>
          </a:bodyPr>
          <a:lstStyle/>
          <a:p>
            <a:pPr algn="ctr"/>
            <a:r>
              <a:rPr lang="es-MX" sz="2400" dirty="0">
                <a:solidFill>
                  <a:srgbClr val="000000"/>
                </a:solidFill>
                <a:latin typeface="Times New Roman" panose="02020603050405020304" pitchFamily="18" charset="0"/>
              </a:rPr>
              <a:t>En esta etapa la revisión final, los actores tienen una audiencia final, que se desarrolla de la siguiente </a:t>
            </a:r>
            <a:r>
              <a:rPr lang="es-MX" sz="2400" dirty="0" smtClean="0">
                <a:solidFill>
                  <a:srgbClr val="000000"/>
                </a:solidFill>
                <a:latin typeface="Times New Roman" panose="02020603050405020304" pitchFamily="18" charset="0"/>
              </a:rPr>
              <a:t>manera: A </a:t>
            </a:r>
            <a:r>
              <a:rPr lang="es-MX" sz="2400" dirty="0">
                <a:solidFill>
                  <a:srgbClr val="000000"/>
                </a:solidFill>
                <a:latin typeface="Times New Roman" panose="02020603050405020304" pitchFamily="18" charset="0"/>
              </a:rPr>
              <a:t>más tardar siete días posteriores a la conclusión del periodo para recabar apoyo ciudadano, la instancia competente le informa al aspirante el listado preliminar de los apoyos ciudadanos recabados, así como, su situación registral</a:t>
            </a:r>
            <a:r>
              <a:rPr lang="es-MX" sz="2400" dirty="0" smtClean="0">
                <a:solidFill>
                  <a:srgbClr val="000000"/>
                </a:solidFill>
                <a:latin typeface="Times New Roman" panose="02020603050405020304" pitchFamily="18" charset="0"/>
              </a:rPr>
              <a:t>.</a:t>
            </a:r>
          </a:p>
        </p:txBody>
      </p:sp>
      <p:sp>
        <p:nvSpPr>
          <p:cNvPr id="5" name="Rectángulo 4"/>
          <p:cNvSpPr/>
          <p:nvPr/>
        </p:nvSpPr>
        <p:spPr>
          <a:xfrm>
            <a:off x="6374841" y="1539967"/>
            <a:ext cx="5436682" cy="4524315"/>
          </a:xfrm>
          <a:prstGeom prst="rect">
            <a:avLst/>
          </a:prstGeom>
        </p:spPr>
        <p:txBody>
          <a:bodyPr wrap="square">
            <a:spAutoFit/>
          </a:bodyPr>
          <a:lstStyle/>
          <a:p>
            <a:pPr algn="just"/>
            <a:r>
              <a:rPr lang="es-MX" sz="2400" dirty="0">
                <a:solidFill>
                  <a:srgbClr val="000000"/>
                </a:solidFill>
                <a:latin typeface="Times New Roman" panose="02020603050405020304" pitchFamily="18" charset="0"/>
              </a:rPr>
              <a:t>En esta etapa, se dio a conocer a los aspirantes el resultado obtenido después de la segunda verificación, denominada por la autoridad administrativa como verificación cualitativa, a efecto de que, en un plazo de </a:t>
            </a:r>
            <a:r>
              <a:rPr lang="es-MX" sz="2400" b="1" dirty="0">
                <a:solidFill>
                  <a:srgbClr val="000000"/>
                </a:solidFill>
                <a:latin typeface="Times New Roman" panose="02020603050405020304" pitchFamily="18" charset="0"/>
              </a:rPr>
              <a:t>cinco días</a:t>
            </a:r>
            <a:r>
              <a:rPr lang="es-MX" sz="2400" dirty="0">
                <a:solidFill>
                  <a:srgbClr val="000000"/>
                </a:solidFill>
                <a:latin typeface="Times New Roman" panose="02020603050405020304" pitchFamily="18" charset="0"/>
              </a:rPr>
              <a:t>, acudieran al INE a hacer valer lo que a su derecho convinieran en relación con los apoyos que presentaron inconsistencias tras esta fase, a fin de estar en aptitud de subsanarlas, previo a la emisión del dictamen sobre el cumplimiento de porcentaje</a:t>
            </a:r>
            <a:endParaRPr lang="es-MX" sz="2400" dirty="0"/>
          </a:p>
        </p:txBody>
      </p:sp>
    </p:spTree>
    <p:extLst>
      <p:ext uri="{BB962C8B-B14F-4D97-AF65-F5344CB8AC3E}">
        <p14:creationId xmlns:p14="http://schemas.microsoft.com/office/powerpoint/2010/main" val="3330749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4190821" y="1060433"/>
            <a:ext cx="3728462" cy="1867437"/>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4190821" y="1301655"/>
            <a:ext cx="3445042" cy="1384995"/>
          </a:xfrm>
          <a:prstGeom prst="rect">
            <a:avLst/>
          </a:prstGeom>
        </p:spPr>
        <p:txBody>
          <a:bodyPr wrap="square">
            <a:spAutoFit/>
          </a:bodyPr>
          <a:lstStyle/>
          <a:p>
            <a:pPr algn="ctr"/>
            <a:r>
              <a:rPr lang="es-MX" sz="2800" b="1" dirty="0" smtClean="0">
                <a:solidFill>
                  <a:srgbClr val="000000"/>
                </a:solidFill>
                <a:latin typeface="Times New Roman" panose="02020603050405020304" pitchFamily="18" charset="0"/>
              </a:rPr>
              <a:t>Dictamen del porcentaje de  apoyo ciudadano</a:t>
            </a:r>
            <a:endParaRPr lang="es-MX" sz="2800" b="1" dirty="0">
              <a:solidFill>
                <a:srgbClr val="000000"/>
              </a:solidFill>
              <a:latin typeface="Times New Roman" panose="02020603050405020304" pitchFamily="18" charset="0"/>
            </a:endParaRPr>
          </a:p>
        </p:txBody>
      </p:sp>
      <p:sp>
        <p:nvSpPr>
          <p:cNvPr id="4" name="CuadroTexto 3"/>
          <p:cNvSpPr txBox="1"/>
          <p:nvPr/>
        </p:nvSpPr>
        <p:spPr>
          <a:xfrm>
            <a:off x="4278378" y="3658177"/>
            <a:ext cx="3640905" cy="2246769"/>
          </a:xfrm>
          <a:prstGeom prst="rect">
            <a:avLst/>
          </a:prstGeom>
          <a:solidFill>
            <a:srgbClr val="67E8F9"/>
          </a:solidFill>
        </p:spPr>
        <p:txBody>
          <a:bodyPr wrap="square" rtlCol="0">
            <a:spAutoFit/>
          </a:bodyPr>
          <a:lstStyle/>
          <a:p>
            <a:pPr algn="ctr"/>
            <a:r>
              <a:rPr lang="es-MX" sz="2800" dirty="0" smtClean="0"/>
              <a:t>Cumplida todas las fases y concedido el derecho de  audiencia se emite el dictamen correspondiente.</a:t>
            </a:r>
            <a:endParaRPr lang="es-MX" sz="2800" dirty="0"/>
          </a:p>
        </p:txBody>
      </p:sp>
      <p:sp>
        <p:nvSpPr>
          <p:cNvPr id="5" name="Flecha curvada hacia la izquierda 4"/>
          <p:cNvSpPr/>
          <p:nvPr/>
        </p:nvSpPr>
        <p:spPr>
          <a:xfrm>
            <a:off x="7919283" y="1994151"/>
            <a:ext cx="954259" cy="3002854"/>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lumMod val="50000"/>
                  <a:lumOff val="50000"/>
                </a:schemeClr>
              </a:solidFill>
            </a:endParaRPr>
          </a:p>
        </p:txBody>
      </p:sp>
      <p:sp>
        <p:nvSpPr>
          <p:cNvPr id="6" name="Flecha curvada hacia la derecha 5"/>
          <p:cNvSpPr/>
          <p:nvPr/>
        </p:nvSpPr>
        <p:spPr>
          <a:xfrm>
            <a:off x="3090928" y="1994151"/>
            <a:ext cx="1099893" cy="300285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646299863"/>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845811935"/>
              </p:ext>
            </p:extLst>
          </p:nvPr>
        </p:nvGraphicFramePr>
        <p:xfrm>
          <a:off x="412125" y="706365"/>
          <a:ext cx="11372044" cy="5952011"/>
        </p:xfrm>
        <a:graphic>
          <a:graphicData uri="http://schemas.openxmlformats.org/drawingml/2006/table">
            <a:tbl>
              <a:tblPr firstRow="1" bandRow="1">
                <a:tableStyleId>{7DF18680-E054-41AD-8BC1-D1AEF772440D}</a:tableStyleId>
              </a:tblPr>
              <a:tblGrid>
                <a:gridCol w="1738647"/>
                <a:gridCol w="1120462"/>
                <a:gridCol w="8512935"/>
              </a:tblGrid>
              <a:tr h="438443">
                <a:tc>
                  <a:txBody>
                    <a:bodyPr/>
                    <a:lstStyle/>
                    <a:p>
                      <a:pPr algn="ctr"/>
                      <a:r>
                        <a:rPr lang="es-MX" b="1" dirty="0" smtClean="0"/>
                        <a:t>CARGO</a:t>
                      </a:r>
                      <a:endParaRPr lang="es-MX" b="1" dirty="0"/>
                    </a:p>
                  </a:txBody>
                  <a:tcPr/>
                </a:tc>
                <a:tc>
                  <a:txBody>
                    <a:bodyPr/>
                    <a:lstStyle/>
                    <a:p>
                      <a:pPr algn="ctr"/>
                      <a:r>
                        <a:rPr lang="es-MX" b="1" dirty="0" smtClean="0"/>
                        <a:t>PLAZOS</a:t>
                      </a:r>
                      <a:endParaRPr lang="es-MX" b="1" dirty="0"/>
                    </a:p>
                  </a:txBody>
                  <a:tcPr/>
                </a:tc>
                <a:tc>
                  <a:txBody>
                    <a:bodyPr/>
                    <a:lstStyle/>
                    <a:p>
                      <a:pPr algn="ctr"/>
                      <a:r>
                        <a:rPr lang="es-MX" b="1" dirty="0" smtClean="0"/>
                        <a:t>CANTIDAD DE FIRMAS</a:t>
                      </a:r>
                      <a:endParaRPr lang="es-MX" b="1" dirty="0"/>
                    </a:p>
                  </a:txBody>
                  <a:tcPr/>
                </a:tc>
              </a:tr>
              <a:tr h="1405419">
                <a:tc>
                  <a:txBody>
                    <a:bodyPr/>
                    <a:lstStyle/>
                    <a:p>
                      <a:pPr algn="ctr"/>
                      <a:r>
                        <a:rPr lang="es-MX" sz="2000" b="1" dirty="0" smtClean="0"/>
                        <a:t>GOBERNADOR</a:t>
                      </a:r>
                      <a:endParaRPr lang="es-MX" sz="2000" b="1" dirty="0"/>
                    </a:p>
                  </a:txBody>
                  <a:tcPr/>
                </a:tc>
                <a:tc>
                  <a:txBody>
                    <a:bodyPr/>
                    <a:lstStyle/>
                    <a:p>
                      <a:pPr algn="ctr"/>
                      <a:r>
                        <a:rPr lang="es-MX" sz="2000" b="1" dirty="0" smtClean="0"/>
                        <a:t>50 DIAS</a:t>
                      </a:r>
                      <a:endParaRPr lang="es-MX" sz="2000" b="1" dirty="0"/>
                    </a:p>
                  </a:txBody>
                  <a:tcPr/>
                </a:tc>
                <a:tc>
                  <a:txBody>
                    <a:bodyPr/>
                    <a:lstStyle/>
                    <a:p>
                      <a:pPr algn="just"/>
                      <a:r>
                        <a:rPr lang="es-MX" sz="2000" b="1" dirty="0" smtClean="0"/>
                        <a:t>EL EQUIVALENTE AL 2% DEL PADRON ELECTORAL Y</a:t>
                      </a:r>
                      <a:r>
                        <a:rPr lang="es-MX" sz="2000" b="1" baseline="0" dirty="0" smtClean="0"/>
                        <a:t> ESTAR INTEGRADA POR ELECTORES DE POR LO MENOS 11 DISTRITOS ELECTORALES LOCALES, QUE SUMEN CUANDO MENOS EL 1% DE CIUDADANOS QUE FIGUREN EN LA LISTA NOMINAL DE ELECTORES EN CADA UNA DE ELLAS.</a:t>
                      </a:r>
                      <a:endParaRPr lang="es-MX" sz="2000" b="1" dirty="0"/>
                    </a:p>
                  </a:txBody>
                  <a:tcPr/>
                </a:tc>
              </a:tr>
              <a:tr h="1405419">
                <a:tc>
                  <a:txBody>
                    <a:bodyPr/>
                    <a:lstStyle/>
                    <a:p>
                      <a:pPr algn="ctr"/>
                      <a:r>
                        <a:rPr lang="es-MX" sz="2000" b="1" dirty="0" smtClean="0"/>
                        <a:t>DIPUTADOS </a:t>
                      </a:r>
                      <a:endParaRPr lang="es-MX" sz="2000" b="1" dirty="0"/>
                    </a:p>
                  </a:txBody>
                  <a:tcPr/>
                </a:tc>
                <a:tc>
                  <a:txBody>
                    <a:bodyPr/>
                    <a:lstStyle/>
                    <a:p>
                      <a:pPr algn="ctr"/>
                      <a:r>
                        <a:rPr lang="es-MX" sz="2000" b="1" dirty="0" smtClean="0"/>
                        <a:t>30 DÍAS</a:t>
                      </a:r>
                      <a:endParaRPr lang="es-MX" sz="2000" b="1" dirty="0"/>
                    </a:p>
                  </a:txBody>
                  <a:tcPr/>
                </a:tc>
                <a:tc>
                  <a:txBody>
                    <a:bodyPr/>
                    <a:lstStyle/>
                    <a:p>
                      <a:pPr algn="just"/>
                      <a:r>
                        <a:rPr lang="es-MX" sz="2000" b="1" dirty="0" smtClean="0"/>
                        <a:t>EL EQUIVALENT</a:t>
                      </a:r>
                      <a:r>
                        <a:rPr lang="es-MX" sz="2000" b="1" baseline="0" dirty="0" smtClean="0"/>
                        <a:t>E AL 6% DEL PADRÓN ELECTORAL CORRESPONDIENTE AL DISTRITO Y ESTAR INTEGRADA POR CIUDADANOS DE POR LO MENOS LA MITAD DE LAS SECCIONES ELECTORALES QUE SUMEN COMO MÍNIMO EL 1.5% DE CIUDADANOS QUE FIGUREN EN EL PADRÓN ELECTORAL.</a:t>
                      </a:r>
                      <a:endParaRPr lang="es-MX" sz="2000" b="1" dirty="0"/>
                    </a:p>
                  </a:txBody>
                  <a:tcPr/>
                </a:tc>
              </a:tr>
              <a:tr h="2702730">
                <a:tc>
                  <a:txBody>
                    <a:bodyPr/>
                    <a:lstStyle/>
                    <a:p>
                      <a:pPr algn="ctr"/>
                      <a:r>
                        <a:rPr lang="es-MX" sz="2000" b="1" dirty="0" smtClean="0"/>
                        <a:t>REGIDORES</a:t>
                      </a:r>
                      <a:endParaRPr lang="es-MX" sz="2000" b="1" dirty="0"/>
                    </a:p>
                  </a:txBody>
                  <a:tcPr/>
                </a:tc>
                <a:tc>
                  <a:txBody>
                    <a:bodyPr/>
                    <a:lstStyle/>
                    <a:p>
                      <a:pPr algn="ctr"/>
                      <a:r>
                        <a:rPr lang="es-MX" sz="2000" b="1" dirty="0" smtClean="0"/>
                        <a:t>30 DÍAS</a:t>
                      </a:r>
                      <a:endParaRPr lang="es-MX" sz="2000" b="1" dirty="0"/>
                    </a:p>
                  </a:txBody>
                  <a:tcPr/>
                </a:tc>
                <a:tc>
                  <a:txBody>
                    <a:bodyPr/>
                    <a:lstStyle/>
                    <a:p>
                      <a:r>
                        <a:rPr lang="es-MX" sz="2000" b="1" dirty="0" smtClean="0"/>
                        <a:t>MUNICIPIOS DE HASTA 50,000</a:t>
                      </a:r>
                      <a:r>
                        <a:rPr lang="es-MX" sz="2000" b="1" baseline="0" dirty="0" smtClean="0"/>
                        <a:t> ELECTORES: EL 8% </a:t>
                      </a:r>
                    </a:p>
                    <a:p>
                      <a:r>
                        <a:rPr lang="es-MX" sz="2000" b="1" baseline="0" dirty="0" smtClean="0"/>
                        <a:t>MUNICIPIOS DE 50,001 HASTA 100,000 ELECTORES: 6%</a:t>
                      </a:r>
                    </a:p>
                    <a:p>
                      <a:r>
                        <a:rPr lang="es-MX" sz="2000" b="1" baseline="0" dirty="0" smtClean="0"/>
                        <a:t>MUNICIPIOS DE 100,001 HASTA 300,000 ELECTORES: 4%</a:t>
                      </a:r>
                    </a:p>
                    <a:p>
                      <a:r>
                        <a:rPr lang="es-MX" sz="2000" b="1" baseline="0" dirty="0" smtClean="0"/>
                        <a:t>MUNICIPIOS DE 300,001 EN  ADELANTE: 3%</a:t>
                      </a:r>
                    </a:p>
                    <a:p>
                      <a:pPr algn="just"/>
                      <a:r>
                        <a:rPr lang="es-MX" sz="2000" b="1" baseline="0" dirty="0" smtClean="0"/>
                        <a:t>EN TODOS LOS GRUPOS DE MUNICIPIOS, LAS LISTAS DE RESPALDOS DEBERÁN ESTAR INTEGRADAS POR CIUDADANOS DE POR LO MENOS LA MITAD DE LAS SECCIONES ELECTORALES QUE SUMEN CUANDO MENOS EL 1% DEL PADRÓN ELECTORAL EN CADA UNA DE ELLAS.</a:t>
                      </a:r>
                      <a:endParaRPr lang="es-MX" sz="2000" b="1" dirty="0"/>
                    </a:p>
                  </a:txBody>
                  <a:tcPr/>
                </a:tc>
              </a:tr>
            </a:tbl>
          </a:graphicData>
        </a:graphic>
      </p:graphicFrame>
      <p:sp>
        <p:nvSpPr>
          <p:cNvPr id="3" name="CuadroTexto 2"/>
          <p:cNvSpPr txBox="1"/>
          <p:nvPr/>
        </p:nvSpPr>
        <p:spPr>
          <a:xfrm>
            <a:off x="4481847" y="154546"/>
            <a:ext cx="3271234" cy="461665"/>
          </a:xfrm>
          <a:prstGeom prst="rect">
            <a:avLst/>
          </a:prstGeom>
          <a:noFill/>
        </p:spPr>
        <p:txBody>
          <a:bodyPr wrap="square" rtlCol="0">
            <a:spAutoFit/>
          </a:bodyPr>
          <a:lstStyle/>
          <a:p>
            <a:r>
              <a:rPr lang="es-MX" sz="2400" b="1" dirty="0" smtClean="0"/>
              <a:t>ARTÍCULO 290 LEPPET</a:t>
            </a:r>
            <a:endParaRPr lang="es-MX" sz="2400" b="1" dirty="0"/>
          </a:p>
        </p:txBody>
      </p:sp>
    </p:spTree>
    <p:extLst>
      <p:ext uri="{BB962C8B-B14F-4D97-AF65-F5344CB8AC3E}">
        <p14:creationId xmlns:p14="http://schemas.microsoft.com/office/powerpoint/2010/main" val="37432936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nvSpPr>
        <p:spPr>
          <a:xfrm>
            <a:off x="-219874" y="416409"/>
            <a:ext cx="4907784"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3200" b="1" dirty="0" smtClean="0">
                <a:solidFill>
                  <a:srgbClr val="D60093"/>
                </a:solidFill>
                <a:latin typeface="Arial Black" panose="020B0A04020102020204" pitchFamily="34" charset="0"/>
              </a:rPr>
              <a:t>DIPUTACIONES</a:t>
            </a:r>
            <a:endParaRPr lang="es-MX" sz="3200" b="1" dirty="0">
              <a:solidFill>
                <a:srgbClr val="D60093"/>
              </a:solidFill>
              <a:latin typeface="Arial Black" panose="020B0A04020102020204" pitchFamily="34" charset="0"/>
            </a:endParaRPr>
          </a:p>
        </p:txBody>
      </p:sp>
      <p:graphicFrame>
        <p:nvGraphicFramePr>
          <p:cNvPr id="3" name="Marcador de contenido 3"/>
          <p:cNvGraphicFramePr>
            <a:graphicFrameLocks noGrp="1"/>
          </p:cNvGraphicFramePr>
          <p:nvPr>
            <p:extLst>
              <p:ext uri="{D42A27DB-BD31-4B8C-83A1-F6EECF244321}">
                <p14:modId xmlns:p14="http://schemas.microsoft.com/office/powerpoint/2010/main" val="2018069103"/>
              </p:ext>
            </p:extLst>
          </p:nvPr>
        </p:nvGraphicFramePr>
        <p:xfrm>
          <a:off x="1085741" y="466436"/>
          <a:ext cx="8154410" cy="6266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5"/>
          <p:cNvSpPr txBox="1"/>
          <p:nvPr/>
        </p:nvSpPr>
        <p:spPr>
          <a:xfrm>
            <a:off x="5364342" y="707477"/>
            <a:ext cx="288867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dirty="0" smtClean="0"/>
              <a:t>Tabasco y Tlaxcala</a:t>
            </a:r>
            <a:endParaRPr lang="es-MX" dirty="0"/>
          </a:p>
        </p:txBody>
      </p:sp>
      <p:sp>
        <p:nvSpPr>
          <p:cNvPr id="5" name="CuadroTexto 6"/>
          <p:cNvSpPr txBox="1"/>
          <p:nvPr/>
        </p:nvSpPr>
        <p:spPr>
          <a:xfrm>
            <a:off x="6039257" y="1602570"/>
            <a:ext cx="327002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dirty="0" smtClean="0"/>
              <a:t>Baja California Sur y Yucatán</a:t>
            </a:r>
            <a:endParaRPr lang="es-MX" dirty="0"/>
          </a:p>
        </p:txBody>
      </p:sp>
      <p:sp>
        <p:nvSpPr>
          <p:cNvPr id="6" name="CuadroTexto 7"/>
          <p:cNvSpPr txBox="1"/>
          <p:nvPr/>
        </p:nvSpPr>
        <p:spPr>
          <a:xfrm>
            <a:off x="7761036" y="4010507"/>
            <a:ext cx="4014497"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600" dirty="0" smtClean="0"/>
              <a:t>Chiapas, Ciudad de México, Michoacán, Morelos, Nayarit, Nuevo León, Sn. Luis Potosí, Sinaloa y Zacatecas</a:t>
            </a:r>
            <a:endParaRPr lang="es-MX" sz="1600" dirty="0"/>
          </a:p>
        </p:txBody>
      </p:sp>
      <p:sp>
        <p:nvSpPr>
          <p:cNvPr id="7" name="CuadroTexto 8"/>
          <p:cNvSpPr txBox="1"/>
          <p:nvPr/>
        </p:nvSpPr>
        <p:spPr>
          <a:xfrm>
            <a:off x="7217388" y="3443748"/>
            <a:ext cx="288867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dirty="0" smtClean="0"/>
              <a:t>Querétaro</a:t>
            </a:r>
            <a:endParaRPr lang="es-MX" dirty="0"/>
          </a:p>
        </p:txBody>
      </p:sp>
      <p:sp>
        <p:nvSpPr>
          <p:cNvPr id="8" name="CuadroTexto 9"/>
          <p:cNvSpPr txBox="1"/>
          <p:nvPr/>
        </p:nvSpPr>
        <p:spPr>
          <a:xfrm>
            <a:off x="6732336" y="2091136"/>
            <a:ext cx="4326224"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600" dirty="0" smtClean="0"/>
              <a:t>Aguascalientes, Baja California, Campeche, Chihuahua, Colima, Durango, Guanajuato, Guerrero, Hidalgo, Edo. De México, Sonora, Veracruz y Tamaulipas.</a:t>
            </a:r>
            <a:endParaRPr lang="es-MX" sz="1600" dirty="0"/>
          </a:p>
        </p:txBody>
      </p:sp>
      <p:sp>
        <p:nvSpPr>
          <p:cNvPr id="9" name="CuadroTexto 10"/>
          <p:cNvSpPr txBox="1"/>
          <p:nvPr/>
        </p:nvSpPr>
        <p:spPr>
          <a:xfrm>
            <a:off x="8323947" y="5253360"/>
            <a:ext cx="288867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dirty="0" smtClean="0"/>
              <a:t>Coahuila</a:t>
            </a:r>
            <a:endParaRPr lang="es-MX" dirty="0"/>
          </a:p>
        </p:txBody>
      </p:sp>
      <p:sp>
        <p:nvSpPr>
          <p:cNvPr id="10" name="CuadroTexto 11"/>
          <p:cNvSpPr txBox="1"/>
          <p:nvPr/>
        </p:nvSpPr>
        <p:spPr>
          <a:xfrm>
            <a:off x="8895448" y="6034549"/>
            <a:ext cx="288867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dirty="0"/>
              <a:t>J</a:t>
            </a:r>
            <a:r>
              <a:rPr lang="es-MX" dirty="0" smtClean="0"/>
              <a:t>alisco</a:t>
            </a:r>
            <a:endParaRPr lang="es-MX" dirty="0"/>
          </a:p>
        </p:txBody>
      </p:sp>
    </p:spTree>
    <p:extLst>
      <p:ext uri="{BB962C8B-B14F-4D97-AF65-F5344CB8AC3E}">
        <p14:creationId xmlns:p14="http://schemas.microsoft.com/office/powerpoint/2010/main" val="2529287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nvSpPr>
        <p:spPr>
          <a:xfrm>
            <a:off x="-1418785" y="222130"/>
            <a:ext cx="767580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dirty="0" smtClean="0">
                <a:solidFill>
                  <a:srgbClr val="D60093"/>
                </a:solidFill>
                <a:latin typeface="Arial Black" panose="020B0A04020102020204" pitchFamily="34" charset="0"/>
              </a:rPr>
              <a:t>GUBERNATURAS</a:t>
            </a:r>
            <a:endParaRPr lang="es-MX" dirty="0">
              <a:solidFill>
                <a:srgbClr val="D60093"/>
              </a:solidFill>
              <a:latin typeface="Arial Black" panose="020B0A04020102020204" pitchFamily="34" charset="0"/>
            </a:endParaRPr>
          </a:p>
        </p:txBody>
      </p:sp>
      <p:graphicFrame>
        <p:nvGraphicFramePr>
          <p:cNvPr id="3" name="Marcador de contenido 3"/>
          <p:cNvGraphicFramePr>
            <a:graphicFrameLocks noGrp="1"/>
          </p:cNvGraphicFramePr>
          <p:nvPr>
            <p:extLst>
              <p:ext uri="{D42A27DB-BD31-4B8C-83A1-F6EECF244321}">
                <p14:modId xmlns:p14="http://schemas.microsoft.com/office/powerpoint/2010/main" val="4022463531"/>
              </p:ext>
            </p:extLst>
          </p:nvPr>
        </p:nvGraphicFramePr>
        <p:xfrm>
          <a:off x="1118298" y="582851"/>
          <a:ext cx="8154410" cy="6266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5"/>
          <p:cNvSpPr txBox="1"/>
          <p:nvPr/>
        </p:nvSpPr>
        <p:spPr>
          <a:xfrm>
            <a:off x="5454437" y="467032"/>
            <a:ext cx="4634345"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600" dirty="0" smtClean="0">
                <a:solidFill>
                  <a:prstClr val="black"/>
                </a:solidFill>
              </a:rPr>
              <a:t>Aguascalientes (porcentaje de firmas declarado inconstitucional por el TEPJF en sentencia SUP- JDC-33/2016)</a:t>
            </a:r>
            <a:endParaRPr lang="es-MX" sz="1600" dirty="0">
              <a:solidFill>
                <a:prstClr val="black"/>
              </a:solidFill>
            </a:endParaRPr>
          </a:p>
        </p:txBody>
      </p:sp>
      <p:sp>
        <p:nvSpPr>
          <p:cNvPr id="5" name="CuadroTexto 6"/>
          <p:cNvSpPr txBox="1"/>
          <p:nvPr/>
        </p:nvSpPr>
        <p:spPr>
          <a:xfrm>
            <a:off x="5953672" y="1329076"/>
            <a:ext cx="4705990" cy="11079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600" dirty="0" smtClean="0">
                <a:solidFill>
                  <a:prstClr val="black"/>
                </a:solidFill>
              </a:rPr>
              <a:t>Baja California Sur </a:t>
            </a:r>
            <a:r>
              <a:rPr lang="es-MX" sz="1600" dirty="0">
                <a:solidFill>
                  <a:prstClr val="black"/>
                </a:solidFill>
              </a:rPr>
              <a:t>(porcentaje de firmas declarado inconstitucional por el TEPJF en sentencia SUP- </a:t>
            </a:r>
            <a:r>
              <a:rPr lang="es-MX" sz="1600" dirty="0" smtClean="0">
                <a:solidFill>
                  <a:prstClr val="black"/>
                </a:solidFill>
              </a:rPr>
              <a:t>JDC-1004/2015)</a:t>
            </a:r>
            <a:endParaRPr lang="es-MX" sz="1600" dirty="0">
              <a:solidFill>
                <a:prstClr val="black"/>
              </a:solidFill>
            </a:endParaRPr>
          </a:p>
          <a:p>
            <a:endParaRPr lang="es-MX" dirty="0">
              <a:solidFill>
                <a:prstClr val="black"/>
              </a:solidFill>
            </a:endParaRPr>
          </a:p>
        </p:txBody>
      </p:sp>
      <p:sp>
        <p:nvSpPr>
          <p:cNvPr id="6" name="CuadroTexto 7"/>
          <p:cNvSpPr txBox="1"/>
          <p:nvPr/>
        </p:nvSpPr>
        <p:spPr>
          <a:xfrm>
            <a:off x="7518762" y="3698179"/>
            <a:ext cx="3958937"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400" dirty="0" smtClean="0">
                <a:solidFill>
                  <a:prstClr val="black"/>
                </a:solidFill>
              </a:rPr>
              <a:t>Baja California, Campeche, Ciudad de México, Campeche, Michoacán, Morelos, Nayarit, Sinaloa, Tabasco, Yucatán y Sn. Luis, Potosí.</a:t>
            </a:r>
            <a:endParaRPr lang="es-MX" sz="1400" dirty="0">
              <a:solidFill>
                <a:prstClr val="black"/>
              </a:solidFill>
            </a:endParaRPr>
          </a:p>
        </p:txBody>
      </p:sp>
      <p:sp>
        <p:nvSpPr>
          <p:cNvPr id="7" name="CuadroTexto 8"/>
          <p:cNvSpPr txBox="1"/>
          <p:nvPr/>
        </p:nvSpPr>
        <p:spPr>
          <a:xfrm>
            <a:off x="6862330" y="3096509"/>
            <a:ext cx="288867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600" dirty="0" smtClean="0">
                <a:solidFill>
                  <a:prstClr val="black"/>
                </a:solidFill>
              </a:rPr>
              <a:t>Querétaro</a:t>
            </a:r>
            <a:endParaRPr lang="es-MX" sz="1600" dirty="0">
              <a:solidFill>
                <a:prstClr val="black"/>
              </a:solidFill>
            </a:endParaRPr>
          </a:p>
        </p:txBody>
      </p:sp>
      <p:sp>
        <p:nvSpPr>
          <p:cNvPr id="8" name="CuadroTexto 9"/>
          <p:cNvSpPr txBox="1"/>
          <p:nvPr/>
        </p:nvSpPr>
        <p:spPr>
          <a:xfrm>
            <a:off x="6465675" y="2186110"/>
            <a:ext cx="4824987"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400" dirty="0" smtClean="0">
                <a:solidFill>
                  <a:prstClr val="black"/>
                </a:solidFill>
              </a:rPr>
              <a:t>Chihuahua, Colima, Durango, Guanajuato, Guerrero, Hidalgo, Edo. De México, Nuevo León, Puebla, Quintana Roo, Sonora, Tamaulipas, Tlaxcala y Veracruz</a:t>
            </a:r>
            <a:r>
              <a:rPr lang="es-MX" sz="1600" dirty="0" smtClean="0">
                <a:solidFill>
                  <a:prstClr val="black"/>
                </a:solidFill>
              </a:rPr>
              <a:t>.</a:t>
            </a:r>
            <a:endParaRPr lang="es-MX" sz="1600" dirty="0">
              <a:solidFill>
                <a:prstClr val="black"/>
              </a:solidFill>
            </a:endParaRPr>
          </a:p>
        </p:txBody>
      </p:sp>
      <p:sp>
        <p:nvSpPr>
          <p:cNvPr id="9" name="CuadroTexto 10"/>
          <p:cNvSpPr txBox="1"/>
          <p:nvPr/>
        </p:nvSpPr>
        <p:spPr>
          <a:xfrm>
            <a:off x="7942986" y="4699959"/>
            <a:ext cx="288867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dirty="0" smtClean="0">
                <a:solidFill>
                  <a:prstClr val="black"/>
                </a:solidFill>
              </a:rPr>
              <a:t>Coahuila</a:t>
            </a:r>
            <a:endParaRPr lang="es-MX" dirty="0">
              <a:solidFill>
                <a:prstClr val="black"/>
              </a:solidFill>
            </a:endParaRPr>
          </a:p>
        </p:txBody>
      </p:sp>
      <p:sp>
        <p:nvSpPr>
          <p:cNvPr id="10" name="CuadroTexto 11"/>
          <p:cNvSpPr txBox="1"/>
          <p:nvPr/>
        </p:nvSpPr>
        <p:spPr>
          <a:xfrm>
            <a:off x="8912727" y="6176719"/>
            <a:ext cx="288867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dirty="0" smtClean="0">
                <a:solidFill>
                  <a:prstClr val="black"/>
                </a:solidFill>
              </a:rPr>
              <a:t>Chiapas</a:t>
            </a:r>
            <a:endParaRPr lang="es-MX" dirty="0">
              <a:solidFill>
                <a:prstClr val="black"/>
              </a:solidFill>
            </a:endParaRPr>
          </a:p>
        </p:txBody>
      </p:sp>
      <p:sp>
        <p:nvSpPr>
          <p:cNvPr id="11" name="CuadroTexto 12"/>
          <p:cNvSpPr txBox="1"/>
          <p:nvPr/>
        </p:nvSpPr>
        <p:spPr>
          <a:xfrm>
            <a:off x="8485116" y="5438339"/>
            <a:ext cx="288867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dirty="0" smtClean="0">
                <a:solidFill>
                  <a:prstClr val="black"/>
                </a:solidFill>
              </a:rPr>
              <a:t>Jalisco y Zacatecas</a:t>
            </a:r>
            <a:endParaRPr lang="es-MX" dirty="0">
              <a:solidFill>
                <a:prstClr val="black"/>
              </a:solidFill>
            </a:endParaRPr>
          </a:p>
        </p:txBody>
      </p:sp>
    </p:spTree>
    <p:extLst>
      <p:ext uri="{BB962C8B-B14F-4D97-AF65-F5344CB8AC3E}">
        <p14:creationId xmlns:p14="http://schemas.microsoft.com/office/powerpoint/2010/main" val="4028313784"/>
      </p:ext>
    </p:extLst>
  </p:cSld>
  <p:clrMapOvr>
    <a:masterClrMapping/>
  </p:clrMapOvr>
  <p:transition spd="slow">
    <p:comb/>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nvSpPr>
        <p:spPr>
          <a:xfrm>
            <a:off x="243188" y="254577"/>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b="1" dirty="0" smtClean="0">
                <a:solidFill>
                  <a:srgbClr val="D60093"/>
                </a:solidFill>
                <a:latin typeface="Arial Black" panose="020B0A04020102020204" pitchFamily="34" charset="0"/>
              </a:rPr>
              <a:t>AYUNTAMIENTOS</a:t>
            </a:r>
            <a:endParaRPr lang="es-MX" sz="2000" b="1" dirty="0">
              <a:solidFill>
                <a:srgbClr val="D60093"/>
              </a:solidFill>
              <a:latin typeface="Arial Black" panose="020B0A04020102020204" pitchFamily="34" charset="0"/>
            </a:endParaRPr>
          </a:p>
        </p:txBody>
      </p:sp>
      <p:graphicFrame>
        <p:nvGraphicFramePr>
          <p:cNvPr id="3" name="Marcador de contenido 3"/>
          <p:cNvGraphicFramePr>
            <a:graphicFrameLocks noGrp="1"/>
          </p:cNvGraphicFramePr>
          <p:nvPr>
            <p:extLst>
              <p:ext uri="{D42A27DB-BD31-4B8C-83A1-F6EECF244321}">
                <p14:modId xmlns:p14="http://schemas.microsoft.com/office/powerpoint/2010/main" val="956813164"/>
              </p:ext>
            </p:extLst>
          </p:nvPr>
        </p:nvGraphicFramePr>
        <p:xfrm>
          <a:off x="970887" y="626519"/>
          <a:ext cx="8154410" cy="5211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7"/>
          <p:cNvSpPr txBox="1"/>
          <p:nvPr/>
        </p:nvSpPr>
        <p:spPr>
          <a:xfrm>
            <a:off x="7296849" y="3006594"/>
            <a:ext cx="4651962"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400" dirty="0" smtClean="0">
                <a:solidFill>
                  <a:prstClr val="black"/>
                </a:solidFill>
              </a:rPr>
              <a:t>Campeche, Colima, Durango, Guanajuato, Guerrero, Hidalgo, Edo. De México, Morelos, Puebla, Quintana Roo, Sonora, Tamaulipas, y Veracruz.</a:t>
            </a:r>
            <a:endParaRPr lang="es-MX" sz="1400" dirty="0">
              <a:solidFill>
                <a:prstClr val="black"/>
              </a:solidFill>
            </a:endParaRPr>
          </a:p>
        </p:txBody>
      </p:sp>
      <p:sp>
        <p:nvSpPr>
          <p:cNvPr id="5" name="CuadroTexto 8"/>
          <p:cNvSpPr txBox="1"/>
          <p:nvPr/>
        </p:nvSpPr>
        <p:spPr>
          <a:xfrm>
            <a:off x="6763522" y="2685679"/>
            <a:ext cx="352467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600" dirty="0" smtClean="0">
                <a:solidFill>
                  <a:prstClr val="black"/>
                </a:solidFill>
              </a:rPr>
              <a:t>Aguascalientes y Baja California Sur</a:t>
            </a:r>
            <a:endParaRPr lang="es-MX" sz="1600" dirty="0">
              <a:solidFill>
                <a:prstClr val="black"/>
              </a:solidFill>
            </a:endParaRPr>
          </a:p>
        </p:txBody>
      </p:sp>
      <p:sp>
        <p:nvSpPr>
          <p:cNvPr id="6" name="CuadroTexto 9"/>
          <p:cNvSpPr txBox="1"/>
          <p:nvPr/>
        </p:nvSpPr>
        <p:spPr>
          <a:xfrm>
            <a:off x="6427361" y="2242360"/>
            <a:ext cx="482498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600" dirty="0" smtClean="0">
                <a:solidFill>
                  <a:prstClr val="black"/>
                </a:solidFill>
              </a:rPr>
              <a:t>Tlaxcala</a:t>
            </a:r>
            <a:endParaRPr lang="es-MX" sz="1600" dirty="0">
              <a:solidFill>
                <a:prstClr val="black"/>
              </a:solidFill>
            </a:endParaRPr>
          </a:p>
        </p:txBody>
      </p:sp>
      <p:sp>
        <p:nvSpPr>
          <p:cNvPr id="7" name="CuadroTexto 10"/>
          <p:cNvSpPr txBox="1"/>
          <p:nvPr/>
        </p:nvSpPr>
        <p:spPr>
          <a:xfrm>
            <a:off x="7687086" y="3736457"/>
            <a:ext cx="3934147"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600" dirty="0" smtClean="0">
                <a:solidFill>
                  <a:prstClr val="black"/>
                </a:solidFill>
              </a:rPr>
              <a:t>Baja California, Querétaro, Zacatecas y Ciudad de México. </a:t>
            </a:r>
            <a:endParaRPr lang="es-MX" sz="1600" dirty="0">
              <a:solidFill>
                <a:prstClr val="black"/>
              </a:solidFill>
            </a:endParaRPr>
          </a:p>
        </p:txBody>
      </p:sp>
      <p:sp>
        <p:nvSpPr>
          <p:cNvPr id="8" name="CuadroTexto 11"/>
          <p:cNvSpPr txBox="1"/>
          <p:nvPr/>
        </p:nvSpPr>
        <p:spPr>
          <a:xfrm>
            <a:off x="8839855" y="5379812"/>
            <a:ext cx="288867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dirty="0" smtClean="0">
                <a:solidFill>
                  <a:prstClr val="black"/>
                </a:solidFill>
              </a:rPr>
              <a:t>Jalisco</a:t>
            </a:r>
            <a:endParaRPr lang="es-MX" dirty="0">
              <a:solidFill>
                <a:prstClr val="black"/>
              </a:solidFill>
            </a:endParaRPr>
          </a:p>
        </p:txBody>
      </p:sp>
      <p:sp>
        <p:nvSpPr>
          <p:cNvPr id="9" name="CuadroTexto 12"/>
          <p:cNvSpPr txBox="1"/>
          <p:nvPr/>
        </p:nvSpPr>
        <p:spPr>
          <a:xfrm>
            <a:off x="7964687" y="4216175"/>
            <a:ext cx="3583809"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600" dirty="0" smtClean="0">
                <a:solidFill>
                  <a:prstClr val="black"/>
                </a:solidFill>
              </a:rPr>
              <a:t>Michoacán, Sn. Luis Potosí, Nayarit y Sonora</a:t>
            </a:r>
            <a:endParaRPr lang="es-MX" sz="1600" dirty="0">
              <a:solidFill>
                <a:prstClr val="black"/>
              </a:solidFill>
            </a:endParaRPr>
          </a:p>
        </p:txBody>
      </p:sp>
      <p:sp>
        <p:nvSpPr>
          <p:cNvPr id="10" name="CuadroTexto 13"/>
          <p:cNvSpPr txBox="1"/>
          <p:nvPr/>
        </p:nvSpPr>
        <p:spPr>
          <a:xfrm>
            <a:off x="8392299" y="4905715"/>
            <a:ext cx="288867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dirty="0" smtClean="0">
                <a:solidFill>
                  <a:prstClr val="black"/>
                </a:solidFill>
              </a:rPr>
              <a:t>Coahuila</a:t>
            </a:r>
            <a:endParaRPr lang="es-MX" dirty="0">
              <a:solidFill>
                <a:prstClr val="black"/>
              </a:solidFill>
            </a:endParaRPr>
          </a:p>
        </p:txBody>
      </p:sp>
      <p:sp>
        <p:nvSpPr>
          <p:cNvPr id="11" name="Rectángulo redondeado 10"/>
          <p:cNvSpPr/>
          <p:nvPr/>
        </p:nvSpPr>
        <p:spPr>
          <a:xfrm>
            <a:off x="1064070" y="6073486"/>
            <a:ext cx="1465118" cy="529936"/>
          </a:xfrm>
          <a:prstGeom prst="roundRect">
            <a:avLst/>
          </a:prstGeom>
          <a:solidFill>
            <a:srgbClr val="FB8D95"/>
          </a:solidFill>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s-MX" dirty="0" smtClean="0"/>
              <a:t>Chiapas</a:t>
            </a:r>
            <a:endParaRPr lang="es-MX" dirty="0"/>
          </a:p>
        </p:txBody>
      </p:sp>
      <p:sp>
        <p:nvSpPr>
          <p:cNvPr id="12" name="Rectángulo redondeado 11"/>
          <p:cNvSpPr/>
          <p:nvPr/>
        </p:nvSpPr>
        <p:spPr>
          <a:xfrm>
            <a:off x="2650415" y="6073486"/>
            <a:ext cx="1465118" cy="529936"/>
          </a:xfrm>
          <a:prstGeom prst="round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s-MX" dirty="0" smtClean="0"/>
              <a:t>Yucatán</a:t>
            </a:r>
            <a:endParaRPr lang="es-MX" dirty="0"/>
          </a:p>
        </p:txBody>
      </p:sp>
      <p:sp>
        <p:nvSpPr>
          <p:cNvPr id="13" name="Rectángulo redondeado 12"/>
          <p:cNvSpPr/>
          <p:nvPr/>
        </p:nvSpPr>
        <p:spPr>
          <a:xfrm>
            <a:off x="5831731" y="6073486"/>
            <a:ext cx="1465118" cy="529936"/>
          </a:xfrm>
          <a:prstGeom prst="roundRect">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s-MX" dirty="0" smtClean="0"/>
              <a:t>Chihuahua</a:t>
            </a:r>
            <a:endParaRPr lang="es-MX" dirty="0"/>
          </a:p>
        </p:txBody>
      </p:sp>
      <p:sp>
        <p:nvSpPr>
          <p:cNvPr id="14" name="Rectángulo redondeado 13"/>
          <p:cNvSpPr/>
          <p:nvPr/>
        </p:nvSpPr>
        <p:spPr>
          <a:xfrm>
            <a:off x="4236760" y="6073486"/>
            <a:ext cx="1465118" cy="529936"/>
          </a:xfrm>
          <a:prstGeom prst="round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s-MX" dirty="0" smtClean="0"/>
              <a:t>Tabasco</a:t>
            </a:r>
            <a:endParaRPr lang="es-MX" dirty="0"/>
          </a:p>
        </p:txBody>
      </p:sp>
      <p:sp>
        <p:nvSpPr>
          <p:cNvPr id="15" name="Rectángulo redondeado 14"/>
          <p:cNvSpPr/>
          <p:nvPr/>
        </p:nvSpPr>
        <p:spPr>
          <a:xfrm>
            <a:off x="7426702" y="6073486"/>
            <a:ext cx="1465118" cy="529936"/>
          </a:xfrm>
          <a:prstGeom prst="roundRect">
            <a:avLst/>
          </a:prstGeom>
          <a:solidFill>
            <a:srgbClr val="FFFF66"/>
          </a:solidFill>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s-MX" dirty="0" smtClean="0"/>
              <a:t>Nuevo León</a:t>
            </a:r>
            <a:endParaRPr lang="es-MX" dirty="0"/>
          </a:p>
        </p:txBody>
      </p:sp>
    </p:spTree>
    <p:extLst>
      <p:ext uri="{BB962C8B-B14F-4D97-AF65-F5344CB8AC3E}">
        <p14:creationId xmlns:p14="http://schemas.microsoft.com/office/powerpoint/2010/main" val="266937798"/>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437882" y="1970468"/>
            <a:ext cx="11217498" cy="4404574"/>
          </a:xfrm>
          <a:prstGeom prst="roundRect">
            <a:avLst/>
          </a:prstGeom>
          <a:solidFill>
            <a:srgbClr val="67E8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p:nvSpPr>
        <p:spPr>
          <a:xfrm>
            <a:off x="283335" y="491559"/>
            <a:ext cx="11625329" cy="1200329"/>
          </a:xfrm>
          <a:prstGeom prst="rect">
            <a:avLst/>
          </a:prstGeom>
          <a:noFill/>
        </p:spPr>
        <p:txBody>
          <a:bodyPr wrap="square" rtlCol="0">
            <a:spAutoFit/>
          </a:bodyPr>
          <a:lstStyle/>
          <a:p>
            <a:pPr algn="ctr"/>
            <a:r>
              <a:rPr lang="es-MX" sz="2400" b="1" dirty="0" smtClean="0">
                <a:solidFill>
                  <a:srgbClr val="D60093"/>
                </a:solidFill>
              </a:rPr>
              <a:t>JURISPRUDENCIA 16/2016</a:t>
            </a:r>
          </a:p>
          <a:p>
            <a:pPr algn="ctr"/>
            <a:r>
              <a:rPr lang="es-MX" sz="2400" b="1" dirty="0" smtClean="0">
                <a:solidFill>
                  <a:srgbClr val="D60093"/>
                </a:solidFill>
              </a:rPr>
              <a:t>CANDIDATURAS INDEPENDIENTES. EL PORCENTAJE DE FIRMAS PARA SU REGISTRO, SE AJUSTA A LOS PRINCIPIOS DE NECESIDAD, IDONEIDAD Y PROPORCIONALIDAD.</a:t>
            </a:r>
            <a:endParaRPr lang="es-MX" sz="2400" b="1" dirty="0">
              <a:solidFill>
                <a:srgbClr val="D60093"/>
              </a:solidFill>
            </a:endParaRPr>
          </a:p>
        </p:txBody>
      </p:sp>
      <p:sp>
        <p:nvSpPr>
          <p:cNvPr id="3" name="Rectángulo 2"/>
          <p:cNvSpPr/>
          <p:nvPr/>
        </p:nvSpPr>
        <p:spPr>
          <a:xfrm>
            <a:off x="1121052" y="2187596"/>
            <a:ext cx="9949894" cy="3970318"/>
          </a:xfrm>
          <a:prstGeom prst="rect">
            <a:avLst/>
          </a:prstGeom>
        </p:spPr>
        <p:txBody>
          <a:bodyPr wrap="square">
            <a:spAutoFit/>
          </a:bodyPr>
          <a:lstStyle/>
          <a:p>
            <a:pPr algn="just"/>
            <a:r>
              <a:rPr lang="es-MX" sz="2800" b="1" dirty="0"/>
              <a:t>Es necesario para demostrar que los aspirantes tienen la necesidad para contender y obtener la mayoría de votos para acceder al cargo público.</a:t>
            </a:r>
          </a:p>
          <a:p>
            <a:pPr algn="just"/>
            <a:endParaRPr lang="es-MX" sz="2800" b="1" dirty="0"/>
          </a:p>
          <a:p>
            <a:pPr algn="just"/>
            <a:r>
              <a:rPr lang="es-MX" sz="2800" b="1" dirty="0"/>
              <a:t>Es idóneo, porque permite inferir que quien lo cumple, es una auténtica opción política en  una contienda.</a:t>
            </a:r>
          </a:p>
          <a:p>
            <a:pPr algn="just"/>
            <a:endParaRPr lang="es-MX" sz="2800" b="1" dirty="0"/>
          </a:p>
          <a:p>
            <a:pPr algn="just"/>
            <a:r>
              <a:rPr lang="es-MX" sz="2800" b="1" dirty="0"/>
              <a:t>Es proporcional, porque evita la proliferación de candidaturas que no tengan viabilidad de competir en una contienda</a:t>
            </a:r>
          </a:p>
        </p:txBody>
      </p:sp>
    </p:spTree>
    <p:extLst>
      <p:ext uri="{BB962C8B-B14F-4D97-AF65-F5344CB8AC3E}">
        <p14:creationId xmlns:p14="http://schemas.microsoft.com/office/powerpoint/2010/main" val="2493018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2268" y="502256"/>
            <a:ext cx="11445025" cy="1569660"/>
          </a:xfrm>
          <a:prstGeom prst="rect">
            <a:avLst/>
          </a:prstGeom>
          <a:noFill/>
        </p:spPr>
        <p:txBody>
          <a:bodyPr wrap="square" rtlCol="0">
            <a:spAutoFit/>
          </a:bodyPr>
          <a:lstStyle/>
          <a:p>
            <a:pPr algn="ctr"/>
            <a:r>
              <a:rPr lang="es-MX" sz="4800" b="1" dirty="0" smtClean="0">
                <a:solidFill>
                  <a:srgbClr val="D60093"/>
                </a:solidFill>
              </a:rPr>
              <a:t>RESOLUCIONES SOBRE  LA OBTENCIÓN DE APOYO CIUDADANO</a:t>
            </a:r>
            <a:endParaRPr lang="es-MX" sz="4800" b="1" dirty="0">
              <a:solidFill>
                <a:srgbClr val="D60093"/>
              </a:solidFill>
            </a:endParaRPr>
          </a:p>
        </p:txBody>
      </p:sp>
      <p:grpSp>
        <p:nvGrpSpPr>
          <p:cNvPr id="10" name="Grupo 9"/>
          <p:cNvGrpSpPr/>
          <p:nvPr/>
        </p:nvGrpSpPr>
        <p:grpSpPr>
          <a:xfrm>
            <a:off x="2653048" y="2138800"/>
            <a:ext cx="7057624" cy="4510424"/>
            <a:chOff x="2653048" y="2138800"/>
            <a:chExt cx="7057624" cy="4510424"/>
          </a:xfrm>
        </p:grpSpPr>
        <p:pic>
          <p:nvPicPr>
            <p:cNvPr id="3" name="Imagen 2"/>
            <p:cNvPicPr>
              <a:picLocks noChangeAspect="1"/>
            </p:cNvPicPr>
            <p:nvPr/>
          </p:nvPicPr>
          <p:blipFill rotWithShape="1">
            <a:blip r:embed="rId2"/>
            <a:srcRect t="7464" b="11394"/>
            <a:stretch/>
          </p:blipFill>
          <p:spPr>
            <a:xfrm>
              <a:off x="2653048" y="2138800"/>
              <a:ext cx="6576164" cy="3718901"/>
            </a:xfrm>
            <a:prstGeom prst="rect">
              <a:avLst/>
            </a:prstGeom>
          </p:spPr>
        </p:pic>
        <p:sp>
          <p:nvSpPr>
            <p:cNvPr id="4" name="CuadroTexto 3"/>
            <p:cNvSpPr txBox="1"/>
            <p:nvPr/>
          </p:nvSpPr>
          <p:spPr>
            <a:xfrm rot="16200000">
              <a:off x="2647650" y="3903028"/>
              <a:ext cx="976716" cy="523220"/>
            </a:xfrm>
            <a:prstGeom prst="rect">
              <a:avLst/>
            </a:prstGeom>
            <a:noFill/>
          </p:spPr>
          <p:txBody>
            <a:bodyPr wrap="square" rtlCol="0">
              <a:spAutoFit/>
            </a:bodyPr>
            <a:lstStyle/>
            <a:p>
              <a:pPr algn="ctr"/>
              <a:r>
                <a:rPr lang="es-MX" sz="2800" b="1" dirty="0" smtClean="0"/>
                <a:t>APPS</a:t>
              </a:r>
              <a:endParaRPr lang="es-MX" sz="2800" b="1" dirty="0"/>
            </a:p>
          </p:txBody>
        </p:sp>
        <p:sp>
          <p:nvSpPr>
            <p:cNvPr id="5" name="CuadroTexto 4"/>
            <p:cNvSpPr txBox="1"/>
            <p:nvPr/>
          </p:nvSpPr>
          <p:spPr>
            <a:xfrm rot="16200000">
              <a:off x="2674539" y="3185348"/>
              <a:ext cx="2412077" cy="523220"/>
            </a:xfrm>
            <a:prstGeom prst="rect">
              <a:avLst/>
            </a:prstGeom>
            <a:noFill/>
          </p:spPr>
          <p:txBody>
            <a:bodyPr wrap="square" rtlCol="0">
              <a:spAutoFit/>
            </a:bodyPr>
            <a:lstStyle/>
            <a:p>
              <a:pPr algn="ctr"/>
              <a:r>
                <a:rPr lang="es-MX" sz="2800" b="1" dirty="0" smtClean="0"/>
                <a:t>PLAZOS </a:t>
              </a:r>
              <a:endParaRPr lang="es-MX" sz="2800" b="1" dirty="0"/>
            </a:p>
          </p:txBody>
        </p:sp>
        <p:sp>
          <p:nvSpPr>
            <p:cNvPr id="7" name="CuadroTexto 6"/>
            <p:cNvSpPr txBox="1"/>
            <p:nvPr/>
          </p:nvSpPr>
          <p:spPr>
            <a:xfrm rot="16200000">
              <a:off x="3455344" y="4213511"/>
              <a:ext cx="2412077" cy="523220"/>
            </a:xfrm>
            <a:prstGeom prst="rect">
              <a:avLst/>
            </a:prstGeom>
            <a:noFill/>
          </p:spPr>
          <p:txBody>
            <a:bodyPr wrap="square" rtlCol="0">
              <a:spAutoFit/>
            </a:bodyPr>
            <a:lstStyle/>
            <a:p>
              <a:pPr algn="ctr"/>
              <a:r>
                <a:rPr lang="es-MX" sz="2800" b="1" dirty="0" smtClean="0"/>
                <a:t>PORCENTAJES</a:t>
              </a:r>
              <a:endParaRPr lang="es-MX" sz="2800" b="1" dirty="0"/>
            </a:p>
          </p:txBody>
        </p:sp>
        <p:sp>
          <p:nvSpPr>
            <p:cNvPr id="8" name="Rectángulo 7"/>
            <p:cNvSpPr/>
            <p:nvPr/>
          </p:nvSpPr>
          <p:spPr>
            <a:xfrm>
              <a:off x="5262526" y="4237148"/>
              <a:ext cx="4448146" cy="235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rot="16200000">
              <a:off x="4421264" y="5181576"/>
              <a:ext cx="2412077" cy="523220"/>
            </a:xfrm>
            <a:prstGeom prst="rect">
              <a:avLst/>
            </a:prstGeom>
            <a:noFill/>
          </p:spPr>
          <p:txBody>
            <a:bodyPr wrap="square" rtlCol="0">
              <a:spAutoFit/>
            </a:bodyPr>
            <a:lstStyle/>
            <a:p>
              <a:pPr algn="ctr"/>
              <a:r>
                <a:rPr lang="es-MX" sz="2800" b="1" dirty="0" smtClean="0"/>
                <a:t>VERIFICACIÓN</a:t>
              </a:r>
              <a:endParaRPr lang="es-MX" sz="2800" b="1" dirty="0"/>
            </a:p>
          </p:txBody>
        </p:sp>
      </p:grpSp>
    </p:spTree>
    <p:extLst>
      <p:ext uri="{BB962C8B-B14F-4D97-AF65-F5344CB8AC3E}">
        <p14:creationId xmlns:p14="http://schemas.microsoft.com/office/powerpoint/2010/main" val="2331323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3593206" y="3510014"/>
            <a:ext cx="8074888" cy="310854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p>
        </p:txBody>
      </p:sp>
      <p:pic>
        <p:nvPicPr>
          <p:cNvPr id="1026" name="Picture 2" descr="Resultado de imagen para APOYO CIUDADANO 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32597"/>
            <a:ext cx="3026535" cy="350949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21965" y="165576"/>
            <a:ext cx="11445025" cy="769441"/>
          </a:xfrm>
          <a:prstGeom prst="rect">
            <a:avLst/>
          </a:prstGeom>
          <a:noFill/>
        </p:spPr>
        <p:txBody>
          <a:bodyPr wrap="square" rtlCol="0">
            <a:spAutoFit/>
          </a:bodyPr>
          <a:lstStyle/>
          <a:p>
            <a:pPr algn="ctr"/>
            <a:r>
              <a:rPr lang="es-MX" sz="4400" b="1" dirty="0" smtClean="0">
                <a:solidFill>
                  <a:srgbClr val="D60093"/>
                </a:solidFill>
              </a:rPr>
              <a:t>USO DE LA  APLICACIÓN MÓVIL</a:t>
            </a:r>
            <a:endParaRPr lang="es-MX" sz="4400" b="1" dirty="0">
              <a:solidFill>
                <a:srgbClr val="D60093"/>
              </a:solidFill>
            </a:endParaRPr>
          </a:p>
        </p:txBody>
      </p:sp>
      <p:sp>
        <p:nvSpPr>
          <p:cNvPr id="4" name="CuadroTexto 3"/>
          <p:cNvSpPr txBox="1"/>
          <p:nvPr/>
        </p:nvSpPr>
        <p:spPr>
          <a:xfrm>
            <a:off x="1622739" y="1002370"/>
            <a:ext cx="8680360" cy="1938992"/>
          </a:xfrm>
          <a:prstGeom prst="rect">
            <a:avLst/>
          </a:prstGeom>
          <a:noFill/>
        </p:spPr>
        <p:txBody>
          <a:bodyPr wrap="square" rtlCol="0">
            <a:spAutoFit/>
          </a:bodyPr>
          <a:lstStyle/>
          <a:p>
            <a:pPr algn="ctr"/>
            <a:r>
              <a:rPr lang="es-MX" sz="2400" b="1" dirty="0" smtClean="0"/>
              <a:t>TESIS III/2015</a:t>
            </a:r>
          </a:p>
          <a:p>
            <a:pPr algn="ctr"/>
            <a:r>
              <a:rPr lang="es-MX" sz="2400" b="1" dirty="0" smtClean="0"/>
              <a:t>CANDIDATURAS INDEPENDIENTES. ES DESPROPORCIONAL EXIGIR A LOS ASPIRANTES A UNA  DIPUTACIÓN LA CAPTURA DE LOS DATOS DE LOS CIUDADANOS QUE LOS RESPALDEN EN EL SISTEMA ELECTRÓNICO INFORMÁTICO</a:t>
            </a:r>
            <a:endParaRPr lang="es-MX" sz="2400" b="1" dirty="0"/>
          </a:p>
        </p:txBody>
      </p:sp>
      <p:sp>
        <p:nvSpPr>
          <p:cNvPr id="2" name="Rectángulo 1"/>
          <p:cNvSpPr/>
          <p:nvPr/>
        </p:nvSpPr>
        <p:spPr>
          <a:xfrm>
            <a:off x="3749515" y="3725457"/>
            <a:ext cx="7817475" cy="2677656"/>
          </a:xfrm>
          <a:prstGeom prst="rect">
            <a:avLst/>
          </a:prstGeom>
        </p:spPr>
        <p:txBody>
          <a:bodyPr wrap="square">
            <a:spAutoFit/>
          </a:bodyPr>
          <a:lstStyle/>
          <a:p>
            <a:pPr algn="just"/>
            <a:r>
              <a:rPr lang="es-MX" sz="2800" dirty="0"/>
              <a:t>El TEPJF determinó que el requisito consistente en la  obligación del aspirante a candidato independiente a diputado federal por MR, de capturar los datos de los ciudadanos que lo respalden en el sistema electrónico informático emitido por la autoridad administrativa electoral, es desproporcional. </a:t>
            </a:r>
          </a:p>
        </p:txBody>
      </p:sp>
    </p:spTree>
    <p:extLst>
      <p:ext uri="{BB962C8B-B14F-4D97-AF65-F5344CB8AC3E}">
        <p14:creationId xmlns:p14="http://schemas.microsoft.com/office/powerpoint/2010/main" val="330757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8941" y="509107"/>
            <a:ext cx="11719773" cy="1569660"/>
          </a:xfrm>
          <a:prstGeom prst="rect">
            <a:avLst/>
          </a:prstGeom>
        </p:spPr>
        <p:txBody>
          <a:bodyPr wrap="square">
            <a:spAutoFit/>
          </a:bodyPr>
          <a:lstStyle/>
          <a:p>
            <a:pPr lvl="0" algn="ctr"/>
            <a:r>
              <a:rPr lang="es-ES" sz="4800" b="1" dirty="0" smtClean="0">
                <a:ln w="9525">
                  <a:solidFill>
                    <a:prstClr val="white"/>
                  </a:solidFill>
                  <a:prstDash val="solid"/>
                </a:ln>
                <a:solidFill>
                  <a:srgbClr val="CC0099"/>
                </a:solidFill>
                <a:effectLst>
                  <a:outerShdw blurRad="12700" dist="38100" dir="2700000" algn="tl" rotWithShape="0">
                    <a:prstClr val="white">
                      <a:lumMod val="50000"/>
                    </a:prstClr>
                  </a:outerShdw>
                </a:effectLst>
                <a:latin typeface="Arial Black" panose="020B0A04020102020204" pitchFamily="34" charset="0"/>
                <a:cs typeface="Aharoni" panose="02010803020104030203" pitchFamily="2" charset="-79"/>
              </a:rPr>
              <a:t>¿Qué son las candidaturas independientes?</a:t>
            </a:r>
            <a:endParaRPr lang="es-ES" sz="4800" b="1" dirty="0">
              <a:ln w="9525">
                <a:solidFill>
                  <a:prstClr val="white"/>
                </a:solidFill>
                <a:prstDash val="solid"/>
              </a:ln>
              <a:solidFill>
                <a:srgbClr val="CC0099"/>
              </a:solidFill>
              <a:effectLst>
                <a:outerShdw blurRad="12700" dist="38100" dir="2700000" algn="tl" rotWithShape="0">
                  <a:prstClr val="white">
                    <a:lumMod val="50000"/>
                  </a:prstClr>
                </a:outerShdw>
              </a:effectLst>
              <a:latin typeface="Arial Black" panose="020B0A04020102020204" pitchFamily="34" charset="0"/>
              <a:cs typeface="Aharoni" panose="02010803020104030203" pitchFamily="2" charset="-79"/>
            </a:endParaRPr>
          </a:p>
        </p:txBody>
      </p:sp>
      <p:pic>
        <p:nvPicPr>
          <p:cNvPr id="7" name="Imagen 6"/>
          <p:cNvPicPr>
            <a:picLocks noChangeAspect="1"/>
          </p:cNvPicPr>
          <p:nvPr/>
        </p:nvPicPr>
        <p:blipFill>
          <a:blip r:embed="rId2"/>
          <a:stretch>
            <a:fillRect/>
          </a:stretch>
        </p:blipFill>
        <p:spPr>
          <a:xfrm>
            <a:off x="4488286" y="2206729"/>
            <a:ext cx="3181082" cy="4050910"/>
          </a:xfrm>
          <a:prstGeom prst="rect">
            <a:avLst/>
          </a:prstGeom>
        </p:spPr>
      </p:pic>
    </p:spTree>
    <p:extLst>
      <p:ext uri="{BB962C8B-B14F-4D97-AF65-F5344CB8AC3E}">
        <p14:creationId xmlns:p14="http://schemas.microsoft.com/office/powerpoint/2010/main" val="2992352874"/>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24248" y="98571"/>
            <a:ext cx="10652589" cy="707886"/>
          </a:xfrm>
          <a:prstGeom prst="rect">
            <a:avLst/>
          </a:prstGeom>
          <a:noFill/>
        </p:spPr>
        <p:txBody>
          <a:bodyPr wrap="square" rtlCol="0">
            <a:spAutoFit/>
          </a:bodyPr>
          <a:lstStyle/>
          <a:p>
            <a:pPr algn="ctr"/>
            <a:r>
              <a:rPr lang="es-MX" sz="4000" b="1" dirty="0" smtClean="0">
                <a:solidFill>
                  <a:srgbClr val="D60093"/>
                </a:solidFill>
              </a:rPr>
              <a:t>PLAZOS  PARA RECABAR EL APOYO CIUDADANO</a:t>
            </a:r>
            <a:endParaRPr lang="es-MX" sz="4000" b="1" dirty="0">
              <a:solidFill>
                <a:srgbClr val="D60093"/>
              </a:solidFill>
            </a:endParaRPr>
          </a:p>
        </p:txBody>
      </p:sp>
      <p:pic>
        <p:nvPicPr>
          <p:cNvPr id="3" name="Imagen 2"/>
          <p:cNvPicPr>
            <a:picLocks noChangeAspect="1"/>
          </p:cNvPicPr>
          <p:nvPr/>
        </p:nvPicPr>
        <p:blipFill>
          <a:blip r:embed="rId2"/>
          <a:stretch>
            <a:fillRect/>
          </a:stretch>
        </p:blipFill>
        <p:spPr>
          <a:xfrm>
            <a:off x="283337" y="2398312"/>
            <a:ext cx="3271232" cy="26776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ángulo 5"/>
          <p:cNvSpPr/>
          <p:nvPr/>
        </p:nvSpPr>
        <p:spPr>
          <a:xfrm>
            <a:off x="2086779" y="945167"/>
            <a:ext cx="7520860" cy="954107"/>
          </a:xfrm>
          <a:prstGeom prst="rect">
            <a:avLst/>
          </a:prstGeom>
        </p:spPr>
        <p:txBody>
          <a:bodyPr wrap="square">
            <a:spAutoFit/>
          </a:bodyPr>
          <a:lstStyle/>
          <a:p>
            <a:pPr algn="ctr"/>
            <a:r>
              <a:rPr lang="es-MX" sz="2800" b="1" dirty="0">
                <a:solidFill>
                  <a:srgbClr val="000000"/>
                </a:solidFill>
                <a:latin typeface="Times New Roman" panose="02020603050405020304" pitchFamily="18" charset="0"/>
              </a:rPr>
              <a:t>SUP-JDC-44/2018 y su acumulado</a:t>
            </a:r>
          </a:p>
          <a:p>
            <a:pPr algn="ctr"/>
            <a:r>
              <a:rPr lang="es-MX" sz="2800" b="1" dirty="0">
                <a:solidFill>
                  <a:srgbClr val="000000"/>
                </a:solidFill>
                <a:latin typeface="Times New Roman" panose="02020603050405020304" pitchFamily="18" charset="0"/>
              </a:rPr>
              <a:t>Fecha de resolución: 26 de febrero de 2018</a:t>
            </a:r>
            <a:endParaRPr lang="es-MX" sz="2800" b="1" i="0" dirty="0">
              <a:solidFill>
                <a:srgbClr val="000000"/>
              </a:solidFill>
              <a:effectLst/>
              <a:latin typeface="Times New Roman" panose="02020603050405020304" pitchFamily="18" charset="0"/>
            </a:endParaRPr>
          </a:p>
        </p:txBody>
      </p:sp>
      <p:sp>
        <p:nvSpPr>
          <p:cNvPr id="7" name="Rectángulo 6"/>
          <p:cNvSpPr/>
          <p:nvPr/>
        </p:nvSpPr>
        <p:spPr>
          <a:xfrm>
            <a:off x="3734873" y="2398312"/>
            <a:ext cx="8255358" cy="2677656"/>
          </a:xfrm>
          <a:prstGeom prst="rect">
            <a:avLst/>
          </a:prstGeom>
        </p:spPr>
        <p:txBody>
          <a:bodyPr wrap="square">
            <a:spAutoFit/>
          </a:bodyPr>
          <a:lstStyle/>
          <a:p>
            <a:pPr algn="just"/>
            <a:r>
              <a:rPr lang="es-MX" sz="2800" dirty="0" smtClean="0">
                <a:solidFill>
                  <a:srgbClr val="000000"/>
                </a:solidFill>
                <a:latin typeface="Times New Roman" panose="02020603050405020304" pitchFamily="18" charset="0"/>
              </a:rPr>
              <a:t>Se declaró la </a:t>
            </a:r>
            <a:r>
              <a:rPr lang="es-MX" sz="2800" dirty="0">
                <a:solidFill>
                  <a:srgbClr val="000000"/>
                </a:solidFill>
                <a:latin typeface="Times New Roman" panose="02020603050405020304" pitchFamily="18" charset="0"/>
              </a:rPr>
              <a:t>inaplicación del artículo </a:t>
            </a:r>
            <a:r>
              <a:rPr lang="es-MX" sz="2800" dirty="0" smtClean="0">
                <a:solidFill>
                  <a:srgbClr val="000000"/>
                </a:solidFill>
                <a:latin typeface="Times New Roman" panose="02020603050405020304" pitchFamily="18" charset="0"/>
              </a:rPr>
              <a:t>201 del </a:t>
            </a:r>
            <a:r>
              <a:rPr lang="es-MX" sz="2800" dirty="0">
                <a:solidFill>
                  <a:srgbClr val="000000"/>
                </a:solidFill>
                <a:latin typeface="Times New Roman" panose="02020603050405020304" pitchFamily="18" charset="0"/>
              </a:rPr>
              <a:t>Código de Instituciones y Procesos Electorales de </a:t>
            </a:r>
            <a:r>
              <a:rPr lang="es-MX" sz="2800" dirty="0" smtClean="0">
                <a:solidFill>
                  <a:srgbClr val="000000"/>
                </a:solidFill>
                <a:latin typeface="Times New Roman" panose="02020603050405020304" pitchFamily="18" charset="0"/>
              </a:rPr>
              <a:t>Puebla, donde  se establecía </a:t>
            </a:r>
            <a:r>
              <a:rPr lang="es-MX" sz="2800" dirty="0">
                <a:solidFill>
                  <a:srgbClr val="000000"/>
                </a:solidFill>
                <a:latin typeface="Times New Roman" panose="02020603050405020304" pitchFamily="18" charset="0"/>
              </a:rPr>
              <a:t>que los aspirantes a ser candidatos independientes </a:t>
            </a:r>
            <a:r>
              <a:rPr lang="es-MX" sz="2800" dirty="0" smtClean="0">
                <a:solidFill>
                  <a:srgbClr val="000000"/>
                </a:solidFill>
                <a:latin typeface="Times New Roman" panose="02020603050405020304" pitchFamily="18" charset="0"/>
              </a:rPr>
              <a:t>contaban </a:t>
            </a:r>
            <a:r>
              <a:rPr lang="es-MX" sz="2800" dirty="0">
                <a:solidFill>
                  <a:srgbClr val="000000"/>
                </a:solidFill>
                <a:latin typeface="Times New Roman" panose="02020603050405020304" pitchFamily="18" charset="0"/>
              </a:rPr>
              <a:t>con treinta días, previos al inicio del periodo de registro de candidatos, para recabar el porcentaje de apoyo ciudadano requerido.</a:t>
            </a:r>
            <a:endParaRPr lang="es-MX" sz="2800" dirty="0"/>
          </a:p>
        </p:txBody>
      </p:sp>
      <p:sp>
        <p:nvSpPr>
          <p:cNvPr id="8" name="Rectángulo 7"/>
          <p:cNvSpPr/>
          <p:nvPr/>
        </p:nvSpPr>
        <p:spPr>
          <a:xfrm>
            <a:off x="283337" y="5554929"/>
            <a:ext cx="11616742"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es-MX" sz="2400" dirty="0">
                <a:solidFill>
                  <a:srgbClr val="000000"/>
                </a:solidFill>
                <a:latin typeface="Times New Roman" panose="02020603050405020304" pitchFamily="18" charset="0"/>
              </a:rPr>
              <a:t>La razón principal para la inaplicación de la porción normativa fue la combinación del porcentaje de apoyo ciudadano (3% de firmas), los 30 días como plazo para su obtención, así como el tamaño del listado nominal en el estado de </a:t>
            </a:r>
            <a:r>
              <a:rPr lang="es-MX" sz="2400" dirty="0" smtClean="0">
                <a:solidFill>
                  <a:srgbClr val="000000"/>
                </a:solidFill>
                <a:latin typeface="Times New Roman" panose="02020603050405020304" pitchFamily="18" charset="0"/>
              </a:rPr>
              <a:t>Puebla.</a:t>
            </a:r>
            <a:endParaRPr lang="es-MX" sz="2400" dirty="0"/>
          </a:p>
        </p:txBody>
      </p:sp>
    </p:spTree>
    <p:extLst>
      <p:ext uri="{BB962C8B-B14F-4D97-AF65-F5344CB8AC3E}">
        <p14:creationId xmlns:p14="http://schemas.microsoft.com/office/powerpoint/2010/main" val="244998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quina doblada 7"/>
          <p:cNvSpPr/>
          <p:nvPr/>
        </p:nvSpPr>
        <p:spPr>
          <a:xfrm>
            <a:off x="6697014" y="1262743"/>
            <a:ext cx="5009882" cy="5215330"/>
          </a:xfrm>
          <a:prstGeom prst="foldedCorner">
            <a:avLst/>
          </a:prstGeom>
          <a:solidFill>
            <a:srgbClr val="DAFB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p:cNvPicPr>
            <a:picLocks noChangeAspect="1"/>
          </p:cNvPicPr>
          <p:nvPr/>
        </p:nvPicPr>
        <p:blipFill>
          <a:blip r:embed="rId2"/>
          <a:stretch>
            <a:fillRect/>
          </a:stretch>
        </p:blipFill>
        <p:spPr>
          <a:xfrm>
            <a:off x="592431" y="1609860"/>
            <a:ext cx="3464417" cy="3611030"/>
          </a:xfrm>
          <a:prstGeom prst="rect">
            <a:avLst/>
          </a:prstGeom>
        </p:spPr>
      </p:pic>
      <p:sp>
        <p:nvSpPr>
          <p:cNvPr id="4" name="Flecha derecha 3"/>
          <p:cNvSpPr/>
          <p:nvPr/>
        </p:nvSpPr>
        <p:spPr>
          <a:xfrm>
            <a:off x="4250031" y="2936383"/>
            <a:ext cx="2137893" cy="86288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7035596" y="1409805"/>
            <a:ext cx="4258345" cy="400110"/>
          </a:xfrm>
          <a:prstGeom prst="rect">
            <a:avLst/>
          </a:prstGeom>
        </p:spPr>
        <p:txBody>
          <a:bodyPr wrap="none">
            <a:spAutoFit/>
          </a:bodyPr>
          <a:lstStyle/>
          <a:p>
            <a:r>
              <a:rPr lang="es-MX" sz="2000" b="1" dirty="0">
                <a:latin typeface="Arial" panose="020B0604020202020204" pitchFamily="34" charset="0"/>
                <a:ea typeface="Times New Roman" panose="02020603050405020304" pitchFamily="18" charset="0"/>
              </a:rPr>
              <a:t>EXPEDIENTE:</a:t>
            </a:r>
            <a:r>
              <a:rPr lang="es-MX" sz="2000" dirty="0">
                <a:latin typeface="Arial" panose="020B0604020202020204" pitchFamily="34" charset="0"/>
                <a:ea typeface="Times New Roman" panose="02020603050405020304" pitchFamily="18" charset="0"/>
              </a:rPr>
              <a:t> TET-JDC-22/2018-I.</a:t>
            </a:r>
            <a:endParaRPr lang="es-MX" sz="2000" dirty="0"/>
          </a:p>
        </p:txBody>
      </p:sp>
      <p:sp>
        <p:nvSpPr>
          <p:cNvPr id="6" name="CuadroTexto 5"/>
          <p:cNvSpPr txBox="1"/>
          <p:nvPr/>
        </p:nvSpPr>
        <p:spPr>
          <a:xfrm>
            <a:off x="7111003" y="2069139"/>
            <a:ext cx="4107530" cy="369332"/>
          </a:xfrm>
          <a:prstGeom prst="rect">
            <a:avLst/>
          </a:prstGeom>
          <a:noFill/>
        </p:spPr>
        <p:txBody>
          <a:bodyPr wrap="square" rtlCol="0">
            <a:spAutoFit/>
          </a:bodyPr>
          <a:lstStyle/>
          <a:p>
            <a:pPr algn="ctr"/>
            <a:r>
              <a:rPr lang="es-MX" b="1" dirty="0" smtClean="0"/>
              <a:t>FECHA RESOLUCIÓN: 10 ABRIL 2018</a:t>
            </a:r>
            <a:endParaRPr lang="es-MX" b="1" dirty="0"/>
          </a:p>
        </p:txBody>
      </p:sp>
      <p:sp>
        <p:nvSpPr>
          <p:cNvPr id="7" name="Rectángulo 6"/>
          <p:cNvSpPr/>
          <p:nvPr/>
        </p:nvSpPr>
        <p:spPr>
          <a:xfrm>
            <a:off x="6994396" y="2936383"/>
            <a:ext cx="4340744" cy="2805320"/>
          </a:xfrm>
          <a:prstGeom prst="rect">
            <a:avLst/>
          </a:prstGeom>
        </p:spPr>
        <p:txBody>
          <a:bodyPr wrap="square">
            <a:spAutoFit/>
          </a:bodyPr>
          <a:lstStyle/>
          <a:p>
            <a:pPr algn="just">
              <a:lnSpc>
                <a:spcPct val="150000"/>
              </a:lnSpc>
              <a:spcAft>
                <a:spcPts val="0"/>
              </a:spcAft>
            </a:pPr>
            <a:r>
              <a:rPr lang="es-MX" sz="2000" dirty="0" smtClean="0">
                <a:solidFill>
                  <a:srgbClr val="000000"/>
                </a:solidFill>
                <a:latin typeface="Arial" panose="020B0604020202020204" pitchFamily="34" charset="0"/>
                <a:ea typeface="Calibri" panose="020F0502020204030204" pitchFamily="34" charset="0"/>
              </a:rPr>
              <a:t>I</a:t>
            </a:r>
            <a:r>
              <a:rPr lang="es-MX" sz="2000" b="1" dirty="0" smtClean="0">
                <a:solidFill>
                  <a:srgbClr val="000000"/>
                </a:solidFill>
                <a:latin typeface="Arial" panose="020B0604020202020204" pitchFamily="34" charset="0"/>
                <a:ea typeface="Calibri" panose="020F0502020204030204" pitchFamily="34" charset="0"/>
              </a:rPr>
              <a:t>naplicación </a:t>
            </a:r>
            <a:r>
              <a:rPr lang="es-MX" sz="2000" dirty="0" smtClean="0">
                <a:solidFill>
                  <a:srgbClr val="000000"/>
                </a:solidFill>
                <a:latin typeface="Arial" panose="020B0604020202020204" pitchFamily="34" charset="0"/>
                <a:ea typeface="Calibri" panose="020F0502020204030204" pitchFamily="34" charset="0"/>
              </a:rPr>
              <a:t> </a:t>
            </a:r>
            <a:r>
              <a:rPr lang="es-MX" sz="2000" dirty="0">
                <a:solidFill>
                  <a:srgbClr val="000000"/>
                </a:solidFill>
                <a:latin typeface="Arial" panose="020B0604020202020204" pitchFamily="34" charset="0"/>
                <a:ea typeface="Calibri" panose="020F0502020204030204" pitchFamily="34" charset="0"/>
              </a:rPr>
              <a:t>del artículo 290, párrafo 2, de la Ley Electoral y de Partidos Políticos, en la porción normativa relativa al 6% </a:t>
            </a:r>
            <a:r>
              <a:rPr lang="es-MX" sz="2000" dirty="0" smtClean="0">
                <a:solidFill>
                  <a:srgbClr val="000000"/>
                </a:solidFill>
                <a:latin typeface="Arial" panose="020B0604020202020204" pitchFamily="34" charset="0"/>
                <a:ea typeface="Calibri" panose="020F0502020204030204" pitchFamily="34" charset="0"/>
              </a:rPr>
              <a:t>del </a:t>
            </a:r>
            <a:r>
              <a:rPr lang="es-MX" sz="2000" dirty="0">
                <a:solidFill>
                  <a:srgbClr val="000000"/>
                </a:solidFill>
                <a:latin typeface="Arial" panose="020B0604020202020204" pitchFamily="34" charset="0"/>
                <a:ea typeface="Calibri" panose="020F0502020204030204" pitchFamily="34" charset="0"/>
              </a:rPr>
              <a:t>padrón electoral de electores del registro de que se trate.</a:t>
            </a:r>
            <a:endParaRPr lang="es-MX" sz="2000" dirty="0">
              <a:solidFill>
                <a:srgbClr val="000000"/>
              </a:solidFill>
              <a:effectLst/>
              <a:latin typeface="Arial" panose="020B0604020202020204" pitchFamily="34" charset="0"/>
              <a:ea typeface="Calibri" panose="020F0502020204030204" pitchFamily="34" charset="0"/>
            </a:endParaRPr>
          </a:p>
        </p:txBody>
      </p:sp>
      <p:sp>
        <p:nvSpPr>
          <p:cNvPr id="9" name="CuadroTexto 8"/>
          <p:cNvSpPr txBox="1"/>
          <p:nvPr/>
        </p:nvSpPr>
        <p:spPr>
          <a:xfrm>
            <a:off x="874269" y="116362"/>
            <a:ext cx="10652589" cy="707886"/>
          </a:xfrm>
          <a:prstGeom prst="rect">
            <a:avLst/>
          </a:prstGeom>
          <a:noFill/>
        </p:spPr>
        <p:txBody>
          <a:bodyPr wrap="square" rtlCol="0">
            <a:spAutoFit/>
          </a:bodyPr>
          <a:lstStyle/>
          <a:p>
            <a:pPr algn="ctr"/>
            <a:r>
              <a:rPr lang="es-MX" sz="4000" b="1" dirty="0" smtClean="0">
                <a:solidFill>
                  <a:srgbClr val="D60093"/>
                </a:solidFill>
              </a:rPr>
              <a:t>PORCENTAJE DE APOYO CIUDADANO</a:t>
            </a:r>
            <a:endParaRPr lang="es-MX" sz="4000" b="1" dirty="0">
              <a:solidFill>
                <a:srgbClr val="D60093"/>
              </a:solidFill>
            </a:endParaRPr>
          </a:p>
        </p:txBody>
      </p:sp>
    </p:spTree>
    <p:extLst>
      <p:ext uri="{BB962C8B-B14F-4D97-AF65-F5344CB8AC3E}">
        <p14:creationId xmlns:p14="http://schemas.microsoft.com/office/powerpoint/2010/main" val="20878435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96041" y="2032248"/>
            <a:ext cx="10652589" cy="769441"/>
          </a:xfrm>
          <a:prstGeom prst="rect">
            <a:avLst/>
          </a:prstGeom>
          <a:noFill/>
        </p:spPr>
        <p:txBody>
          <a:bodyPr wrap="square" rtlCol="0">
            <a:spAutoFit/>
          </a:bodyPr>
          <a:lstStyle/>
          <a:p>
            <a:pPr algn="ctr"/>
            <a:r>
              <a:rPr lang="es-MX" sz="4400" b="1" dirty="0" smtClean="0">
                <a:solidFill>
                  <a:srgbClr val="D60093"/>
                </a:solidFill>
              </a:rPr>
              <a:t>VERIFICACIÓN (DERECHO DE AUDIENCIA)</a:t>
            </a:r>
            <a:endParaRPr lang="es-MX" sz="4400" b="1" dirty="0">
              <a:solidFill>
                <a:srgbClr val="D60093"/>
              </a:solidFill>
            </a:endParaRPr>
          </a:p>
        </p:txBody>
      </p:sp>
      <p:sp>
        <p:nvSpPr>
          <p:cNvPr id="3" name="CuadroTexto 2"/>
          <p:cNvSpPr txBox="1"/>
          <p:nvPr/>
        </p:nvSpPr>
        <p:spPr>
          <a:xfrm>
            <a:off x="3276600" y="3603171"/>
            <a:ext cx="4909457" cy="1446550"/>
          </a:xfrm>
          <a:prstGeom prst="rect">
            <a:avLst/>
          </a:prstGeom>
          <a:noFill/>
        </p:spPr>
        <p:txBody>
          <a:bodyPr wrap="square" rtlCol="0">
            <a:spAutoFit/>
          </a:bodyPr>
          <a:lstStyle/>
          <a:p>
            <a:pPr algn="ctr"/>
            <a:r>
              <a:rPr lang="es-ES" sz="4400" dirty="0" smtClean="0"/>
              <a:t>SUP-JDC-186/2018 Y SU ACUMULADO</a:t>
            </a:r>
            <a:endParaRPr lang="es-ES" sz="4400" dirty="0"/>
          </a:p>
        </p:txBody>
      </p:sp>
    </p:spTree>
    <p:extLst>
      <p:ext uri="{BB962C8B-B14F-4D97-AF65-F5344CB8AC3E}">
        <p14:creationId xmlns:p14="http://schemas.microsoft.com/office/powerpoint/2010/main" val="2228960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914400" y="1"/>
            <a:ext cx="10509161" cy="6754844"/>
          </a:xfrm>
          <a:prstGeom prst="rect">
            <a:avLst/>
          </a:prstGeom>
        </p:spPr>
      </p:pic>
    </p:spTree>
    <p:extLst>
      <p:ext uri="{BB962C8B-B14F-4D97-AF65-F5344CB8AC3E}">
        <p14:creationId xmlns:p14="http://schemas.microsoft.com/office/powerpoint/2010/main" val="25714410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7"/>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273132" y="345781"/>
            <a:ext cx="11588310" cy="6145172"/>
          </a:xfrm>
          <a:prstGeom prst="rect">
            <a:avLst/>
          </a:prstGeom>
        </p:spPr>
      </p:pic>
    </p:spTree>
    <p:extLst>
      <p:ext uri="{BB962C8B-B14F-4D97-AF65-F5344CB8AC3E}">
        <p14:creationId xmlns:p14="http://schemas.microsoft.com/office/powerpoint/2010/main" val="39702766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10622" y="607933"/>
            <a:ext cx="5909509" cy="646331"/>
          </a:xfrm>
          <a:prstGeom prst="rect">
            <a:avLst/>
          </a:prstGeom>
          <a:noFill/>
        </p:spPr>
        <p:txBody>
          <a:bodyPr wrap="square" rtlCol="0">
            <a:spAutoFit/>
          </a:bodyPr>
          <a:lstStyle/>
          <a:p>
            <a:pPr algn="ctr"/>
            <a:r>
              <a:rPr lang="es-MX" sz="3600" b="1" dirty="0" smtClean="0">
                <a:solidFill>
                  <a:srgbClr val="D60093"/>
                </a:solidFill>
              </a:rPr>
              <a:t>REGISTRO</a:t>
            </a:r>
            <a:endParaRPr lang="es-MX" sz="3600" b="1" dirty="0">
              <a:solidFill>
                <a:srgbClr val="D60093"/>
              </a:solidFill>
            </a:endParaRPr>
          </a:p>
        </p:txBody>
      </p:sp>
      <p:sp>
        <p:nvSpPr>
          <p:cNvPr id="5" name="Elipse 4"/>
          <p:cNvSpPr/>
          <p:nvPr/>
        </p:nvSpPr>
        <p:spPr>
          <a:xfrm>
            <a:off x="2215165" y="1601231"/>
            <a:ext cx="7585657" cy="4546243"/>
          </a:xfrm>
          <a:prstGeom prst="ellipse">
            <a:avLst/>
          </a:prstGeom>
          <a:solidFill>
            <a:srgbClr val="DAFB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tx1"/>
                </a:solidFill>
              </a:rPr>
              <a:t>Las solicitudes de registro que presenten los </a:t>
            </a:r>
            <a:r>
              <a:rPr lang="es-MX" sz="2800" dirty="0" smtClean="0">
                <a:solidFill>
                  <a:schemeClr val="tx1"/>
                </a:solidFill>
              </a:rPr>
              <a:t>y  las aspirantes </a:t>
            </a:r>
            <a:r>
              <a:rPr lang="es-MX" sz="2800" dirty="0">
                <a:solidFill>
                  <a:schemeClr val="tx1"/>
                </a:solidFill>
              </a:rPr>
              <a:t>a candidaturas independientes deberán exhibirse por escrito ante el Consejo Electoral Distrital correspondiente del Instituto Electoral y de Participación Ciudadana de Tabasco.</a:t>
            </a:r>
          </a:p>
        </p:txBody>
      </p:sp>
    </p:spTree>
    <p:extLst>
      <p:ext uri="{BB962C8B-B14F-4D97-AF65-F5344CB8AC3E}">
        <p14:creationId xmlns:p14="http://schemas.microsoft.com/office/powerpoint/2010/main" val="19834900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815920" y="553793"/>
            <a:ext cx="8358388" cy="265304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smtClean="0">
                <a:solidFill>
                  <a:schemeClr val="bg1"/>
                </a:solidFill>
              </a:rPr>
              <a:t>El Secretario del Consejo Estatal y los presidentes de los consejos distritales y municipales, deben hacer pública la conclusión del registro de candidaturas independientes, dando a conocer los nombres de los candidatos o fórmulas registradas y de aquéllas que no cumplieron con los requisitos.</a:t>
            </a:r>
            <a:endParaRPr lang="es-MX" sz="2400" dirty="0">
              <a:solidFill>
                <a:schemeClr val="bg1"/>
              </a:solidFill>
            </a:endParaRPr>
          </a:p>
        </p:txBody>
      </p:sp>
      <p:sp>
        <p:nvSpPr>
          <p:cNvPr id="3" name="CuadroTexto 2"/>
          <p:cNvSpPr txBox="1"/>
          <p:nvPr/>
        </p:nvSpPr>
        <p:spPr>
          <a:xfrm>
            <a:off x="695459" y="4211393"/>
            <a:ext cx="4146997" cy="1569660"/>
          </a:xfrm>
          <a:prstGeom prst="rect">
            <a:avLst/>
          </a:prstGeom>
          <a:solidFill>
            <a:srgbClr val="FFFF00"/>
          </a:solidFill>
          <a:ln>
            <a:solidFill>
              <a:schemeClr val="tx1"/>
            </a:solidFill>
          </a:ln>
        </p:spPr>
        <p:txBody>
          <a:bodyPr wrap="square" rtlCol="0">
            <a:spAutoFit/>
          </a:bodyPr>
          <a:lstStyle/>
          <a:p>
            <a:pPr algn="just"/>
            <a:r>
              <a:rPr lang="es-MX" sz="2400" dirty="0" smtClean="0"/>
              <a:t>Los  candidatos independientes no pueden ser sustituidos en ninguna etapa del proceso electoral.</a:t>
            </a:r>
            <a:endParaRPr lang="es-MX" sz="2400" dirty="0"/>
          </a:p>
        </p:txBody>
      </p:sp>
      <p:sp>
        <p:nvSpPr>
          <p:cNvPr id="4" name="Flecha a la derecha con bandas 3"/>
          <p:cNvSpPr/>
          <p:nvPr/>
        </p:nvSpPr>
        <p:spPr>
          <a:xfrm>
            <a:off x="4971245" y="4623515"/>
            <a:ext cx="1159100" cy="592429"/>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6259134" y="3537690"/>
            <a:ext cx="5241699" cy="2917066"/>
          </a:xfrm>
          <a:prstGeom prst="rect">
            <a:avLst/>
          </a:prstGeom>
          <a:solidFill>
            <a:srgbClr val="67E8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smtClean="0">
                <a:solidFill>
                  <a:schemeClr val="tx1"/>
                </a:solidFill>
              </a:rPr>
              <a:t>Acción de  Inconstitucionalidad 22/2014</a:t>
            </a:r>
          </a:p>
          <a:p>
            <a:pPr algn="just"/>
            <a:r>
              <a:rPr lang="es-MX" sz="2400" dirty="0" smtClean="0">
                <a:solidFill>
                  <a:schemeClr val="tx1"/>
                </a:solidFill>
              </a:rPr>
              <a:t>La SCJN se pronunció sobre la prohibición para sustituir a los propietarios de las fórmulas de diputados o senadores postulados como candidatos independientes.</a:t>
            </a:r>
            <a:endParaRPr lang="es-MX" sz="2400" dirty="0">
              <a:solidFill>
                <a:schemeClr val="tx1"/>
              </a:solidFill>
            </a:endParaRPr>
          </a:p>
        </p:txBody>
      </p:sp>
    </p:spTree>
    <p:extLst>
      <p:ext uri="{BB962C8B-B14F-4D97-AF65-F5344CB8AC3E}">
        <p14:creationId xmlns:p14="http://schemas.microsoft.com/office/powerpoint/2010/main" val="25942774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a:xfrm>
            <a:off x="1238397" y="428583"/>
            <a:ext cx="9620520" cy="2369711"/>
          </a:xfrm>
          <a:prstGeom prst="ellipse">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2" name="CuadroTexto 1"/>
          <p:cNvSpPr txBox="1"/>
          <p:nvPr/>
        </p:nvSpPr>
        <p:spPr>
          <a:xfrm>
            <a:off x="1481070" y="743394"/>
            <a:ext cx="9135174" cy="1938992"/>
          </a:xfrm>
          <a:prstGeom prst="rect">
            <a:avLst/>
          </a:prstGeom>
          <a:noFill/>
        </p:spPr>
        <p:txBody>
          <a:bodyPr wrap="square" rtlCol="0">
            <a:spAutoFit/>
          </a:bodyPr>
          <a:lstStyle/>
          <a:p>
            <a:pPr algn="ctr"/>
            <a:r>
              <a:rPr lang="es-MX" sz="4000" b="1" dirty="0" smtClean="0">
                <a:solidFill>
                  <a:srgbClr val="D60093"/>
                </a:solidFill>
              </a:rPr>
              <a:t>¿CUÁLES SON LOS DERECHOS Y PRERROGATIVAS DE LOS CANDIDATOS(AS) INDEPENDIENTES?</a:t>
            </a:r>
            <a:endParaRPr lang="es-MX" sz="4000" b="1" dirty="0">
              <a:solidFill>
                <a:srgbClr val="D60093"/>
              </a:solidFill>
            </a:endParaRPr>
          </a:p>
        </p:txBody>
      </p:sp>
      <p:pic>
        <p:nvPicPr>
          <p:cNvPr id="4" name="Imagen 3"/>
          <p:cNvPicPr>
            <a:picLocks noChangeAspect="1"/>
          </p:cNvPicPr>
          <p:nvPr/>
        </p:nvPicPr>
        <p:blipFill rotWithShape="1">
          <a:blip r:embed="rId2"/>
          <a:srcRect t="24936"/>
          <a:stretch/>
        </p:blipFill>
        <p:spPr>
          <a:xfrm>
            <a:off x="3709115" y="2871987"/>
            <a:ext cx="4778062" cy="3741313"/>
          </a:xfrm>
          <a:prstGeom prst="rect">
            <a:avLst/>
          </a:prstGeom>
        </p:spPr>
      </p:pic>
    </p:spTree>
    <p:extLst>
      <p:ext uri="{BB962C8B-B14F-4D97-AF65-F5344CB8AC3E}">
        <p14:creationId xmlns:p14="http://schemas.microsoft.com/office/powerpoint/2010/main" val="10772254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11967" y="137024"/>
            <a:ext cx="6841069" cy="461665"/>
          </a:xfrm>
          <a:prstGeom prst="rect">
            <a:avLst/>
          </a:prstGeom>
          <a:noFill/>
        </p:spPr>
        <p:txBody>
          <a:bodyPr wrap="square" rtlCol="0">
            <a:spAutoFit/>
          </a:bodyPr>
          <a:lstStyle/>
          <a:p>
            <a:pPr algn="ctr"/>
            <a:r>
              <a:rPr lang="es-MX" sz="2400" b="1" dirty="0" smtClean="0"/>
              <a:t>DERECHOS Y PRERROGATIVAS (ART. 308 LEPPET)</a:t>
            </a:r>
            <a:endParaRPr lang="es-MX" sz="2400" b="1" dirty="0"/>
          </a:p>
        </p:txBody>
      </p:sp>
      <p:sp>
        <p:nvSpPr>
          <p:cNvPr id="4" name="CuadroTexto 3"/>
          <p:cNvSpPr txBox="1"/>
          <p:nvPr/>
        </p:nvSpPr>
        <p:spPr>
          <a:xfrm>
            <a:off x="5130801" y="857826"/>
            <a:ext cx="6612466" cy="1569660"/>
          </a:xfrm>
          <a:prstGeom prst="rect">
            <a:avLst/>
          </a:prstGeom>
          <a:noFill/>
        </p:spPr>
        <p:txBody>
          <a:bodyPr wrap="square" rtlCol="0">
            <a:spAutoFit/>
          </a:bodyPr>
          <a:lstStyle/>
          <a:p>
            <a:pPr algn="just"/>
            <a:r>
              <a:rPr lang="es-MX" sz="2400" dirty="0" smtClean="0"/>
              <a:t>Los candidatos independientes a Gobernador: Ante el Consejo Estatal y la totalidad de los consejos distritales.</a:t>
            </a:r>
          </a:p>
          <a:p>
            <a:pPr algn="just"/>
            <a:endParaRPr lang="es-MX" sz="2400" dirty="0"/>
          </a:p>
        </p:txBody>
      </p:sp>
      <p:sp>
        <p:nvSpPr>
          <p:cNvPr id="5" name="CuadroTexto 4"/>
          <p:cNvSpPr txBox="1"/>
          <p:nvPr/>
        </p:nvSpPr>
        <p:spPr>
          <a:xfrm>
            <a:off x="5207001" y="2077027"/>
            <a:ext cx="6612466" cy="830997"/>
          </a:xfrm>
          <a:prstGeom prst="rect">
            <a:avLst/>
          </a:prstGeom>
          <a:noFill/>
        </p:spPr>
        <p:txBody>
          <a:bodyPr wrap="square" rtlCol="0">
            <a:spAutoFit/>
          </a:bodyPr>
          <a:lstStyle/>
          <a:p>
            <a:pPr algn="just"/>
            <a:r>
              <a:rPr lang="es-MX" sz="2400" dirty="0" smtClean="0"/>
              <a:t>Los candidatos independientes a diputados: Ante el Consejo del distrito por el cual se postule.</a:t>
            </a:r>
            <a:endParaRPr lang="es-MX" sz="2400" dirty="0"/>
          </a:p>
        </p:txBody>
      </p:sp>
      <p:sp>
        <p:nvSpPr>
          <p:cNvPr id="6" name="CuadroTexto 5"/>
          <p:cNvSpPr txBox="1"/>
          <p:nvPr/>
        </p:nvSpPr>
        <p:spPr>
          <a:xfrm>
            <a:off x="5207001" y="3118428"/>
            <a:ext cx="6612466" cy="830997"/>
          </a:xfrm>
          <a:prstGeom prst="rect">
            <a:avLst/>
          </a:prstGeom>
          <a:noFill/>
        </p:spPr>
        <p:txBody>
          <a:bodyPr wrap="square" rtlCol="0">
            <a:spAutoFit/>
          </a:bodyPr>
          <a:lstStyle/>
          <a:p>
            <a:pPr algn="just"/>
            <a:r>
              <a:rPr lang="es-MX" sz="2400" dirty="0" smtClean="0"/>
              <a:t>Los candidatos independientes a regidores: Ante el Consejo municipal que le corresponda.</a:t>
            </a:r>
            <a:endParaRPr lang="es-MX" sz="2400" dirty="0"/>
          </a:p>
        </p:txBody>
      </p:sp>
      <p:sp>
        <p:nvSpPr>
          <p:cNvPr id="7" name="Pentágono 6"/>
          <p:cNvSpPr/>
          <p:nvPr/>
        </p:nvSpPr>
        <p:spPr>
          <a:xfrm>
            <a:off x="160867" y="1727200"/>
            <a:ext cx="4902200" cy="1778000"/>
          </a:xfrm>
          <a:prstGeom prst="homePlate">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a:off x="228601" y="1794934"/>
            <a:ext cx="4250271" cy="1569660"/>
          </a:xfrm>
          <a:prstGeom prst="rect">
            <a:avLst/>
          </a:prstGeom>
          <a:noFill/>
        </p:spPr>
        <p:txBody>
          <a:bodyPr wrap="square" rtlCol="0">
            <a:spAutoFit/>
          </a:bodyPr>
          <a:lstStyle/>
          <a:p>
            <a:pPr algn="just"/>
            <a:r>
              <a:rPr lang="es-MX" sz="2400" dirty="0" smtClean="0"/>
              <a:t>Designar representantes ante los órganos del Instituto Estatal, dentro de los 30 días posteriores a la aprobación de su registro:</a:t>
            </a:r>
            <a:endParaRPr lang="es-MX" sz="2400" dirty="0"/>
          </a:p>
        </p:txBody>
      </p:sp>
      <p:sp>
        <p:nvSpPr>
          <p:cNvPr id="10" name="Esquina doblada 9"/>
          <p:cNvSpPr/>
          <p:nvPr/>
        </p:nvSpPr>
        <p:spPr>
          <a:xfrm>
            <a:off x="436034" y="4521199"/>
            <a:ext cx="5270499" cy="1972734"/>
          </a:xfrm>
          <a:prstGeom prst="foldedCorner">
            <a:avLst/>
          </a:prstGeom>
          <a:solidFill>
            <a:srgbClr val="8EFC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dirty="0" smtClean="0">
              <a:solidFill>
                <a:schemeClr val="tx1"/>
              </a:solidFill>
            </a:endParaRPr>
          </a:p>
          <a:p>
            <a:pPr algn="ctr"/>
            <a:r>
              <a:rPr lang="es-MX" sz="2000" b="1" dirty="0" smtClean="0">
                <a:solidFill>
                  <a:schemeClr val="tx1"/>
                </a:solidFill>
              </a:rPr>
              <a:t>JURISPRUDENCIA 21/2016</a:t>
            </a:r>
          </a:p>
          <a:p>
            <a:pPr algn="just"/>
            <a:endParaRPr lang="es-MX" sz="2000" b="1" dirty="0" smtClean="0">
              <a:solidFill>
                <a:schemeClr val="tx1"/>
              </a:solidFill>
            </a:endParaRPr>
          </a:p>
          <a:p>
            <a:pPr algn="just"/>
            <a:r>
              <a:rPr lang="es-MX" sz="2000" b="1" dirty="0" smtClean="0">
                <a:solidFill>
                  <a:schemeClr val="tx1"/>
                </a:solidFill>
              </a:rPr>
              <a:t>REGISTRO DE CANDIDATURAS INDEPENDIENTES. ES UN ACTO ADMINISTRATIVO ELECTORAL CONSTITUTIVO DE DERECHOS Y OBLIGACIONES, SIN EFECTOS RETROACTIVOS</a:t>
            </a:r>
            <a:endParaRPr lang="es-MX" sz="2000" b="1" dirty="0">
              <a:solidFill>
                <a:schemeClr val="tx1"/>
              </a:solidFill>
            </a:endParaRPr>
          </a:p>
        </p:txBody>
      </p:sp>
      <p:sp>
        <p:nvSpPr>
          <p:cNvPr id="11" name="Esquina doblada 10"/>
          <p:cNvSpPr/>
          <p:nvPr/>
        </p:nvSpPr>
        <p:spPr>
          <a:xfrm>
            <a:off x="6523590" y="4461931"/>
            <a:ext cx="5270499" cy="1972734"/>
          </a:xfrm>
          <a:prstGeom prst="foldedCorner">
            <a:avLst/>
          </a:prstGeom>
          <a:solidFill>
            <a:srgbClr val="8EFC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dirty="0" smtClean="0">
              <a:solidFill>
                <a:schemeClr val="tx1"/>
              </a:solidFill>
            </a:endParaRPr>
          </a:p>
          <a:p>
            <a:pPr algn="ctr"/>
            <a:r>
              <a:rPr lang="es-MX" sz="2000" b="1" dirty="0" smtClean="0">
                <a:solidFill>
                  <a:schemeClr val="tx1"/>
                </a:solidFill>
              </a:rPr>
              <a:t>TESIS LXVI/2015</a:t>
            </a:r>
          </a:p>
          <a:p>
            <a:pPr algn="just"/>
            <a:endParaRPr lang="es-MX" sz="2000" b="1" dirty="0" smtClean="0">
              <a:solidFill>
                <a:schemeClr val="tx1"/>
              </a:solidFill>
            </a:endParaRPr>
          </a:p>
          <a:p>
            <a:pPr algn="just"/>
            <a:r>
              <a:rPr lang="es-MX" sz="2000" b="1" dirty="0" smtClean="0">
                <a:solidFill>
                  <a:schemeClr val="tx1"/>
                </a:solidFill>
              </a:rPr>
              <a:t>CANDIDATOS INDEPENDIENTES. ALCANCES DE LOS DERECHOS DE SUS REPRESENTANTES PARA EJERCER SU FUNCIÓN ANTE LAS AUTORIDADES ELECTORALES.</a:t>
            </a:r>
            <a:endParaRPr lang="es-MX" sz="2000" b="1" dirty="0">
              <a:solidFill>
                <a:schemeClr val="tx1"/>
              </a:solidFill>
            </a:endParaRPr>
          </a:p>
        </p:txBody>
      </p:sp>
    </p:spTree>
    <p:extLst>
      <p:ext uri="{BB962C8B-B14F-4D97-AF65-F5344CB8AC3E}">
        <p14:creationId xmlns:p14="http://schemas.microsoft.com/office/powerpoint/2010/main" val="17562294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72533" y="234191"/>
            <a:ext cx="11345335" cy="6311915"/>
            <a:chOff x="372533" y="234191"/>
            <a:chExt cx="11345335" cy="6311915"/>
          </a:xfrm>
        </p:grpSpPr>
        <p:sp>
          <p:nvSpPr>
            <p:cNvPr id="4" name="CuadroTexto 3"/>
            <p:cNvSpPr txBox="1"/>
            <p:nvPr/>
          </p:nvSpPr>
          <p:spPr>
            <a:xfrm>
              <a:off x="3852334" y="234191"/>
              <a:ext cx="7865534" cy="2246769"/>
            </a:xfrm>
            <a:prstGeom prst="rect">
              <a:avLst/>
            </a:prstGeom>
            <a:noFill/>
          </p:spPr>
          <p:txBody>
            <a:bodyPr wrap="square" rtlCol="0">
              <a:spAutoFit/>
            </a:bodyPr>
            <a:lstStyle/>
            <a:p>
              <a:pPr algn="just"/>
              <a:r>
                <a:rPr lang="es-MX" sz="2000" dirty="0" smtClean="0"/>
                <a:t>Los candidatos independientes tienen derecho de acceso a radio y televisión solamente durante la campaña electoral.</a:t>
              </a:r>
              <a:r>
                <a:rPr lang="es-MX" sz="2000" dirty="0"/>
                <a:t> Para la distribución de tiempo aire, todos los candidatos independientes serán tratados como un partido de nuevo registro, participando sólo en la división el 30% de lo 41 minutos diarios de tiempo aire en cada estación de radio y canal de televisión que se distribuye de forma igualitaria. Art. 169.1 y 412.1 LEGIPE</a:t>
              </a:r>
            </a:p>
            <a:p>
              <a:pPr algn="just"/>
              <a:endParaRPr lang="es-MX" sz="2000" dirty="0" smtClean="0"/>
            </a:p>
          </p:txBody>
        </p:sp>
        <p:sp>
          <p:nvSpPr>
            <p:cNvPr id="7" name="Pentágono 6"/>
            <p:cNvSpPr/>
            <p:nvPr/>
          </p:nvSpPr>
          <p:spPr>
            <a:xfrm>
              <a:off x="372533" y="390886"/>
              <a:ext cx="3293534" cy="1251635"/>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sp>
          <p:nvSpPr>
            <p:cNvPr id="8" name="CuadroTexto 7"/>
            <p:cNvSpPr txBox="1"/>
            <p:nvPr/>
          </p:nvSpPr>
          <p:spPr>
            <a:xfrm>
              <a:off x="372533" y="390886"/>
              <a:ext cx="2667000" cy="1200329"/>
            </a:xfrm>
            <a:prstGeom prst="rect">
              <a:avLst/>
            </a:prstGeom>
            <a:noFill/>
          </p:spPr>
          <p:txBody>
            <a:bodyPr wrap="square" rtlCol="0">
              <a:spAutoFit/>
            </a:bodyPr>
            <a:lstStyle/>
            <a:p>
              <a:pPr algn="ctr"/>
              <a:r>
                <a:rPr lang="es-MX" sz="2400" dirty="0" smtClean="0"/>
                <a:t>Acceso a la radio y la televisión.</a:t>
              </a:r>
            </a:p>
            <a:p>
              <a:pPr algn="ctr"/>
              <a:r>
                <a:rPr lang="es-MX" sz="2400" dirty="0" smtClean="0"/>
                <a:t> Art. 323 LEPPET</a:t>
              </a:r>
              <a:endParaRPr lang="es-MX" sz="2400" dirty="0"/>
            </a:p>
          </p:txBody>
        </p:sp>
        <p:sp>
          <p:nvSpPr>
            <p:cNvPr id="9" name="Pentágono 8"/>
            <p:cNvSpPr/>
            <p:nvPr/>
          </p:nvSpPr>
          <p:spPr>
            <a:xfrm>
              <a:off x="372533" y="4168910"/>
              <a:ext cx="3293534" cy="1200329"/>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sp>
          <p:nvSpPr>
            <p:cNvPr id="10" name="CuadroTexto 9"/>
            <p:cNvSpPr txBox="1"/>
            <p:nvPr/>
          </p:nvSpPr>
          <p:spPr>
            <a:xfrm>
              <a:off x="558799" y="4168909"/>
              <a:ext cx="2667000" cy="1200329"/>
            </a:xfrm>
            <a:prstGeom prst="rect">
              <a:avLst/>
            </a:prstGeom>
            <a:noFill/>
          </p:spPr>
          <p:txBody>
            <a:bodyPr wrap="square" rtlCol="0">
              <a:spAutoFit/>
            </a:bodyPr>
            <a:lstStyle/>
            <a:p>
              <a:pPr algn="ctr"/>
              <a:r>
                <a:rPr lang="es-MX" sz="2400" dirty="0" smtClean="0"/>
                <a:t>Propaganda electoral</a:t>
              </a:r>
            </a:p>
            <a:p>
              <a:pPr algn="ctr"/>
              <a:r>
                <a:rPr lang="es-MX" sz="2400" dirty="0" smtClean="0"/>
                <a:t>Art. 326 LEPPET</a:t>
              </a:r>
              <a:endParaRPr lang="es-MX" sz="2400" dirty="0"/>
            </a:p>
          </p:txBody>
        </p:sp>
        <p:sp>
          <p:nvSpPr>
            <p:cNvPr id="11" name="Rectángulo redondeado 10"/>
            <p:cNvSpPr/>
            <p:nvPr/>
          </p:nvSpPr>
          <p:spPr>
            <a:xfrm>
              <a:off x="3937000" y="2252132"/>
              <a:ext cx="7780867" cy="1176867"/>
            </a:xfrm>
            <a:prstGeom prst="roundRect">
              <a:avLst/>
            </a:prstGeom>
            <a:solidFill>
              <a:srgbClr val="8EFC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JURISPRUDENCIA 15/2016</a:t>
              </a:r>
              <a:r>
                <a:rPr lang="es-MX" dirty="0" smtClean="0">
                  <a:solidFill>
                    <a:schemeClr val="tx1"/>
                  </a:solidFill>
                </a:rPr>
                <a:t>. CANDIDATURAS INDEPENDIENTES. EL DERECHO A LAS PRERROGATIVAS DE RADIO Y TELEVISIÓN SE GENERA A PARTIR DE SU REGISTRO FORMAL, POR LO QUE ES IMPROCEDENTE REPONERLAS ANTE REGISTROS SUPERVENIENTES.</a:t>
              </a:r>
              <a:endParaRPr lang="es-MX" dirty="0">
                <a:solidFill>
                  <a:schemeClr val="tx1"/>
                </a:solidFill>
              </a:endParaRPr>
            </a:p>
          </p:txBody>
        </p:sp>
        <p:sp>
          <p:nvSpPr>
            <p:cNvPr id="12" name="CuadroTexto 11"/>
            <p:cNvSpPr txBox="1"/>
            <p:nvPr/>
          </p:nvSpPr>
          <p:spPr>
            <a:xfrm>
              <a:off x="3937000" y="3870689"/>
              <a:ext cx="7780867" cy="1323439"/>
            </a:xfrm>
            <a:prstGeom prst="rect">
              <a:avLst/>
            </a:prstGeom>
            <a:noFill/>
          </p:spPr>
          <p:txBody>
            <a:bodyPr wrap="square" rtlCol="0">
              <a:spAutoFit/>
            </a:bodyPr>
            <a:lstStyle/>
            <a:p>
              <a:pPr algn="just"/>
              <a:r>
                <a:rPr lang="es-MX" sz="2000" dirty="0" smtClean="0"/>
                <a:t>Los candidatos independientes pueden difundir propaganda, pero deben tener el emblema y color o colores que los caractericen y diferencien de otros partidos políticos y de otros candidatos independientes, así como la leyenda: “Candidato Independiente”. Art. 327 LEPPET)</a:t>
              </a:r>
              <a:endParaRPr lang="es-MX" sz="2000" dirty="0"/>
            </a:p>
          </p:txBody>
        </p:sp>
        <p:sp>
          <p:nvSpPr>
            <p:cNvPr id="13" name="Rectángulo redondeado 12"/>
            <p:cNvSpPr/>
            <p:nvPr/>
          </p:nvSpPr>
          <p:spPr>
            <a:xfrm>
              <a:off x="3937000" y="5369239"/>
              <a:ext cx="7780867" cy="1176867"/>
            </a:xfrm>
            <a:prstGeom prst="roundRect">
              <a:avLst/>
            </a:prstGeom>
            <a:solidFill>
              <a:srgbClr val="8EFC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TESIS LII/2015</a:t>
              </a:r>
              <a:r>
                <a:rPr lang="es-MX" dirty="0" smtClean="0">
                  <a:solidFill>
                    <a:schemeClr val="tx1"/>
                  </a:solidFill>
                </a:rPr>
                <a:t>.</a:t>
              </a:r>
              <a:r>
                <a:rPr lang="es-MX" b="1" dirty="0" smtClean="0">
                  <a:solidFill>
                    <a:schemeClr val="tx1"/>
                  </a:solidFill>
                </a:rPr>
                <a:t> </a:t>
              </a:r>
              <a:r>
                <a:rPr lang="es-MX" dirty="0" smtClean="0">
                  <a:solidFill>
                    <a:schemeClr val="tx1"/>
                  </a:solidFill>
                </a:rPr>
                <a:t>CANDIDATOS INDEPENDIENTES. LA PROPAGANDA ELECTORAL QUE DIFUNDAN DEBE APARTARSE DE LA QUE REALICEN LOS PARTIDOS POLÍTICOS O SUS CANDIDATOS.</a:t>
              </a:r>
              <a:endParaRPr lang="es-MX" dirty="0">
                <a:solidFill>
                  <a:schemeClr val="tx1"/>
                </a:solidFill>
              </a:endParaRPr>
            </a:p>
          </p:txBody>
        </p:sp>
      </p:grpSp>
      <p:sp>
        <p:nvSpPr>
          <p:cNvPr id="3" name="CuadroTexto 2"/>
          <p:cNvSpPr txBox="1"/>
          <p:nvPr/>
        </p:nvSpPr>
        <p:spPr>
          <a:xfrm>
            <a:off x="661609" y="1852022"/>
            <a:ext cx="2155372" cy="400110"/>
          </a:xfrm>
          <a:prstGeom prst="rect">
            <a:avLst/>
          </a:prstGeom>
          <a:noFill/>
        </p:spPr>
        <p:txBody>
          <a:bodyPr wrap="square" rtlCol="0">
            <a:spAutoFit/>
          </a:bodyPr>
          <a:lstStyle/>
          <a:p>
            <a:r>
              <a:rPr lang="es-ES" sz="2000" b="1" dirty="0" smtClean="0"/>
              <a:t>SUP-JDC-214/2018</a:t>
            </a:r>
            <a:endParaRPr lang="es-ES" sz="2000" b="1" dirty="0"/>
          </a:p>
        </p:txBody>
      </p:sp>
    </p:spTree>
    <p:extLst>
      <p:ext uri="{BB962C8B-B14F-4D97-AF65-F5344CB8AC3E}">
        <p14:creationId xmlns:p14="http://schemas.microsoft.com/office/powerpoint/2010/main" val="2811239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rotWithShape="1">
          <a:blip r:embed="rId2"/>
          <a:srcRect l="5515" t="6615" r="3594" b="3706"/>
          <a:stretch/>
        </p:blipFill>
        <p:spPr>
          <a:xfrm>
            <a:off x="502276" y="283335"/>
            <a:ext cx="3806355" cy="4527100"/>
          </a:xfrm>
          <a:prstGeom prst="rect">
            <a:avLst/>
          </a:prstGeom>
        </p:spPr>
      </p:pic>
      <p:sp>
        <p:nvSpPr>
          <p:cNvPr id="19" name="Rectángulo redondeado 18"/>
          <p:cNvSpPr/>
          <p:nvPr/>
        </p:nvSpPr>
        <p:spPr>
          <a:xfrm>
            <a:off x="4639236" y="283335"/>
            <a:ext cx="7196449" cy="4443826"/>
          </a:xfrm>
          <a:prstGeom prst="roundRect">
            <a:avLst/>
          </a:prstGeom>
          <a:solidFill>
            <a:srgbClr val="E2D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20" name="CuadroTexto 19"/>
          <p:cNvSpPr txBox="1"/>
          <p:nvPr/>
        </p:nvSpPr>
        <p:spPr>
          <a:xfrm>
            <a:off x="4867851" y="561726"/>
            <a:ext cx="6739217" cy="3970318"/>
          </a:xfrm>
          <a:prstGeom prst="rect">
            <a:avLst/>
          </a:prstGeom>
          <a:noFill/>
        </p:spPr>
        <p:txBody>
          <a:bodyPr wrap="square" rtlCol="0">
            <a:spAutoFit/>
          </a:bodyPr>
          <a:lstStyle/>
          <a:p>
            <a:pPr algn="ctr"/>
            <a:r>
              <a:rPr lang="es-ES" sz="3600" b="1" dirty="0" smtClean="0"/>
              <a:t>Las candidaturas independientes son aquellas postulaciones a cargos públicos, en las que los partidos políticos no toman parte de ninguna naturaleza y con ellas los ciudadanos ejercen sus derechos políticos.</a:t>
            </a:r>
            <a:endParaRPr lang="es-ES" sz="4000" b="1" dirty="0"/>
          </a:p>
        </p:txBody>
      </p:sp>
      <p:sp>
        <p:nvSpPr>
          <p:cNvPr id="21" name="Flecha curvada hacia arriba 20"/>
          <p:cNvSpPr/>
          <p:nvPr/>
        </p:nvSpPr>
        <p:spPr>
          <a:xfrm>
            <a:off x="1978213" y="4714282"/>
            <a:ext cx="6373905" cy="1857415"/>
          </a:xfrm>
          <a:prstGeom prst="curvedUpArrow">
            <a:avLst/>
          </a:prstGeom>
          <a:solidFill>
            <a:srgbClr val="9EF4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2" name="CuadroTexto 21"/>
          <p:cNvSpPr txBox="1"/>
          <p:nvPr/>
        </p:nvSpPr>
        <p:spPr>
          <a:xfrm>
            <a:off x="3247350" y="5429190"/>
            <a:ext cx="3603812" cy="830997"/>
          </a:xfrm>
          <a:prstGeom prst="rect">
            <a:avLst/>
          </a:prstGeom>
          <a:noFill/>
        </p:spPr>
        <p:txBody>
          <a:bodyPr wrap="square" rtlCol="0">
            <a:spAutoFit/>
          </a:bodyPr>
          <a:lstStyle/>
          <a:p>
            <a:pPr algn="ctr"/>
            <a:r>
              <a:rPr lang="es-ES" sz="2400" b="1" dirty="0" smtClean="0"/>
              <a:t>LIBRO SÉPTIMO, TITULO I</a:t>
            </a:r>
          </a:p>
          <a:p>
            <a:pPr algn="ctr"/>
            <a:r>
              <a:rPr lang="es-ES" sz="2400" b="1" dirty="0" smtClean="0"/>
              <a:t>ART. 280 AL 333 LEPPET</a:t>
            </a:r>
            <a:endParaRPr lang="es-ES" sz="2400" b="1" dirty="0"/>
          </a:p>
        </p:txBody>
      </p:sp>
    </p:spTree>
    <p:extLst>
      <p:ext uri="{BB962C8B-B14F-4D97-AF65-F5344CB8AC3E}">
        <p14:creationId xmlns:p14="http://schemas.microsoft.com/office/powerpoint/2010/main" val="744581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397933" y="558800"/>
            <a:ext cx="11506199" cy="5985933"/>
            <a:chOff x="397933" y="558800"/>
            <a:chExt cx="11506199" cy="5985933"/>
          </a:xfrm>
        </p:grpSpPr>
        <p:sp>
          <p:nvSpPr>
            <p:cNvPr id="2" name="Pentágono 1"/>
            <p:cNvSpPr/>
            <p:nvPr/>
          </p:nvSpPr>
          <p:spPr>
            <a:xfrm>
              <a:off x="397933" y="1777999"/>
              <a:ext cx="2912533" cy="846667"/>
            </a:xfrm>
            <a:prstGeom prst="homePlate">
              <a:avLst/>
            </a:prstGeom>
            <a:solidFill>
              <a:srgbClr val="67E8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tx1"/>
                  </a:solidFill>
                </a:rPr>
                <a:t>Derecho de réplica</a:t>
              </a:r>
              <a:endParaRPr lang="es-MX" sz="2400" dirty="0">
                <a:solidFill>
                  <a:schemeClr val="tx1"/>
                </a:solidFill>
              </a:endParaRPr>
            </a:p>
          </p:txBody>
        </p:sp>
        <p:sp>
          <p:nvSpPr>
            <p:cNvPr id="3" name="CuadroTexto 2"/>
            <p:cNvSpPr txBox="1"/>
            <p:nvPr/>
          </p:nvSpPr>
          <p:spPr>
            <a:xfrm>
              <a:off x="3428999" y="558800"/>
              <a:ext cx="8475133" cy="3046988"/>
            </a:xfrm>
            <a:prstGeom prst="rect">
              <a:avLst/>
            </a:prstGeom>
            <a:noFill/>
          </p:spPr>
          <p:txBody>
            <a:bodyPr wrap="square" rtlCol="0">
              <a:spAutoFit/>
            </a:bodyPr>
            <a:lstStyle/>
            <a:p>
              <a:pPr algn="just"/>
              <a:r>
                <a:rPr lang="es-MX" sz="2400" dirty="0" smtClean="0"/>
                <a:t>Previo a los comicios 2016, el Consejo General del INE, emitió el acuerdo INE/CG192/2016, estableció lineamientos y recomendaciones para los noticiarios respecto de la información y difusión de las actividades de precampaña y campaña.</a:t>
              </a:r>
            </a:p>
            <a:p>
              <a:pPr algn="just"/>
              <a:endParaRPr lang="es-MX" sz="2400" dirty="0"/>
            </a:p>
            <a:p>
              <a:pPr algn="just"/>
              <a:r>
                <a:rPr lang="es-MX" sz="2400" dirty="0" smtClean="0"/>
                <a:t>Se determinó que los partidos políticos y los candidatos pueden ejercer el derecho de réplica respecto de la información inexacta o falsa que difundan los medios de comunicación.</a:t>
              </a:r>
              <a:endParaRPr lang="es-MX" sz="2400" dirty="0"/>
            </a:p>
          </p:txBody>
        </p:sp>
        <p:sp>
          <p:nvSpPr>
            <p:cNvPr id="4" name="Esquina doblada 3"/>
            <p:cNvSpPr/>
            <p:nvPr/>
          </p:nvSpPr>
          <p:spPr>
            <a:xfrm>
              <a:off x="1339403" y="3903133"/>
              <a:ext cx="9118241" cy="26416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2400" dirty="0" smtClean="0">
                <a:solidFill>
                  <a:schemeClr val="tx1"/>
                </a:solidFill>
              </a:endParaRPr>
            </a:p>
            <a:p>
              <a:pPr algn="just"/>
              <a:r>
                <a:rPr lang="es-MX" sz="2800" dirty="0" smtClean="0">
                  <a:solidFill>
                    <a:schemeClr val="tx1"/>
                  </a:solidFill>
                </a:rPr>
                <a:t>Se instó a los concesionarios que presten el servicio de radiodifusión, a que cuenten con una defensoría de audiencia, que dará seguimiento a las observaciones, quejas, peticiones, etc., ajustándose a los criterios de imparcialidad e independencia</a:t>
              </a:r>
              <a:endParaRPr lang="es-MX" sz="2800" dirty="0">
                <a:solidFill>
                  <a:schemeClr val="tx1"/>
                </a:solidFill>
              </a:endParaRPr>
            </a:p>
          </p:txBody>
        </p:sp>
      </p:grpSp>
    </p:spTree>
    <p:extLst>
      <p:ext uri="{BB962C8B-B14F-4D97-AF65-F5344CB8AC3E}">
        <p14:creationId xmlns:p14="http://schemas.microsoft.com/office/powerpoint/2010/main" val="39640566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257578" y="437882"/>
            <a:ext cx="11653249" cy="6061059"/>
            <a:chOff x="257578" y="437882"/>
            <a:chExt cx="11653249" cy="6061059"/>
          </a:xfrm>
        </p:grpSpPr>
        <p:graphicFrame>
          <p:nvGraphicFramePr>
            <p:cNvPr id="2" name="Diagrama 1"/>
            <p:cNvGraphicFramePr/>
            <p:nvPr>
              <p:extLst>
                <p:ext uri="{D42A27DB-BD31-4B8C-83A1-F6EECF244321}">
                  <p14:modId xmlns:p14="http://schemas.microsoft.com/office/powerpoint/2010/main" val="2761229958"/>
                </p:ext>
              </p:extLst>
            </p:nvPr>
          </p:nvGraphicFramePr>
          <p:xfrm>
            <a:off x="1632754" y="1080274"/>
            <a:ext cx="895367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3309870" y="437882"/>
              <a:ext cx="6065950" cy="523220"/>
            </a:xfrm>
            <a:prstGeom prst="rect">
              <a:avLst/>
            </a:prstGeom>
            <a:noFill/>
          </p:spPr>
          <p:txBody>
            <a:bodyPr wrap="square" rtlCol="0">
              <a:spAutoFit/>
            </a:bodyPr>
            <a:lstStyle/>
            <a:p>
              <a:pPr algn="ctr"/>
              <a:r>
                <a:rPr lang="es-MX" sz="2800" b="1" dirty="0" smtClean="0"/>
                <a:t>FINANCIAMIENTO</a:t>
              </a:r>
              <a:endParaRPr lang="es-MX" sz="2800" b="1" dirty="0"/>
            </a:p>
          </p:txBody>
        </p:sp>
        <p:sp>
          <p:nvSpPr>
            <p:cNvPr id="4" name="CuadroTexto 3"/>
            <p:cNvSpPr txBox="1"/>
            <p:nvPr/>
          </p:nvSpPr>
          <p:spPr>
            <a:xfrm>
              <a:off x="257578" y="2305318"/>
              <a:ext cx="3296991" cy="3170099"/>
            </a:xfrm>
            <a:prstGeom prst="rect">
              <a:avLst/>
            </a:prstGeom>
            <a:noFill/>
          </p:spPr>
          <p:txBody>
            <a:bodyPr wrap="square" rtlCol="0">
              <a:spAutoFit/>
            </a:bodyPr>
            <a:lstStyle/>
            <a:p>
              <a:pPr algn="just"/>
              <a:r>
                <a:rPr lang="es-MX" sz="2000" dirty="0" smtClean="0"/>
                <a:t>Para efectos de la distribución del financiamiento público, serán considerados como un partido político de nuevo registro. Del monto que le correspondería a un partido de nuevo registro, para actividades de campaña  se distribuirá entre todos los candidatos independientes</a:t>
              </a:r>
              <a:endParaRPr lang="es-MX" sz="2000" dirty="0"/>
            </a:p>
          </p:txBody>
        </p:sp>
        <p:sp>
          <p:nvSpPr>
            <p:cNvPr id="5" name="CuadroTexto 4"/>
            <p:cNvSpPr txBox="1"/>
            <p:nvPr/>
          </p:nvSpPr>
          <p:spPr>
            <a:xfrm>
              <a:off x="8613836" y="2135744"/>
              <a:ext cx="3296991" cy="3477875"/>
            </a:xfrm>
            <a:prstGeom prst="rect">
              <a:avLst/>
            </a:prstGeom>
            <a:noFill/>
          </p:spPr>
          <p:txBody>
            <a:bodyPr wrap="square" rtlCol="0">
              <a:spAutoFit/>
            </a:bodyPr>
            <a:lstStyle/>
            <a:p>
              <a:pPr algn="just"/>
              <a:r>
                <a:rPr lang="es-MX" sz="2000" dirty="0" smtClean="0"/>
                <a:t>Se constituye por las aportaciones que realicen el candidato independiente y sus simpatizantes, el cual no podrá rebasar el 10% del tope de gastos de campaña para la elección de que se trate. No pueden recibir donativos en efectivo, metales y piedras preciosas por sí o por interpósita persona.</a:t>
              </a:r>
              <a:endParaRPr lang="es-MX" sz="2000" dirty="0"/>
            </a:p>
          </p:txBody>
        </p:sp>
      </p:grpSp>
    </p:spTree>
    <p:extLst>
      <p:ext uri="{BB962C8B-B14F-4D97-AF65-F5344CB8AC3E}">
        <p14:creationId xmlns:p14="http://schemas.microsoft.com/office/powerpoint/2010/main" val="38112024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381000" y="2133294"/>
            <a:ext cx="11669486" cy="1012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ítulo 3"/>
          <p:cNvSpPr txBox="1">
            <a:spLocks/>
          </p:cNvSpPr>
          <p:nvPr/>
        </p:nvSpPr>
        <p:spPr>
          <a:xfrm>
            <a:off x="1535841" y="642258"/>
            <a:ext cx="9299179" cy="1320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MX" sz="2000" b="1" dirty="0" smtClean="0">
                <a:latin typeface="+mn-lt"/>
              </a:rPr>
              <a:t>CE/2017/029</a:t>
            </a:r>
            <a:br>
              <a:rPr lang="es-MX" sz="2000" b="1" dirty="0" smtClean="0">
                <a:latin typeface="+mn-lt"/>
              </a:rPr>
            </a:br>
            <a:r>
              <a:rPr lang="es-MX" sz="2000" b="1" dirty="0" smtClean="0">
                <a:latin typeface="+mn-lt"/>
              </a:rPr>
              <a:t>MONTOS DEL FINANCIAMIENTO PÚBLICO PARA EL SOSTENIMIENTO DE</a:t>
            </a:r>
            <a:br>
              <a:rPr lang="es-MX" sz="2000" b="1" dirty="0" smtClean="0">
                <a:latin typeface="+mn-lt"/>
              </a:rPr>
            </a:br>
            <a:r>
              <a:rPr lang="es-MX" sz="2000" b="1" dirty="0" smtClean="0">
                <a:latin typeface="+mn-lt"/>
              </a:rPr>
              <a:t>ACTIVIDADES ORDINARIAS PERMANENTES. ACTIVIDADES ESPECÍFICAS Y DE</a:t>
            </a:r>
            <a:br>
              <a:rPr lang="es-MX" sz="2000" b="1" dirty="0" smtClean="0">
                <a:latin typeface="+mn-lt"/>
              </a:rPr>
            </a:br>
            <a:r>
              <a:rPr lang="es-MX" sz="2000" b="1" dirty="0" smtClean="0">
                <a:latin typeface="+mn-lt"/>
              </a:rPr>
              <a:t>CAMPAÑA DE LOS PARTRDOS POLÍTICOS ACREDITADOS ANTE EL PROPIO</a:t>
            </a:r>
            <a:br>
              <a:rPr lang="es-MX" sz="2000" b="1" dirty="0" smtClean="0">
                <a:latin typeface="+mn-lt"/>
              </a:rPr>
            </a:br>
            <a:r>
              <a:rPr lang="es-MX" sz="2000" b="1" dirty="0" smtClean="0">
                <a:latin typeface="+mn-lt"/>
              </a:rPr>
              <a:t>INSTITUTO, ASÍ COMO PARA EL CONJUNTO DE CANDIDATOS</a:t>
            </a:r>
            <a:br>
              <a:rPr lang="es-MX" sz="2000" b="1" dirty="0" smtClean="0">
                <a:latin typeface="+mn-lt"/>
              </a:rPr>
            </a:br>
            <a:r>
              <a:rPr lang="es-MX" sz="2000" b="1" dirty="0" smtClean="0">
                <a:latin typeface="+mn-lt"/>
              </a:rPr>
              <a:t>INDEPENDIENTES, PARA EL EJERCICIO 2018</a:t>
            </a:r>
            <a:endParaRPr lang="es-MX" sz="2000" b="1" dirty="0">
              <a:latin typeface="+mn-lt"/>
            </a:endParaRPr>
          </a:p>
        </p:txBody>
      </p:sp>
      <p:sp>
        <p:nvSpPr>
          <p:cNvPr id="4" name="Marcador de contenido 4"/>
          <p:cNvSpPr txBox="1">
            <a:spLocks/>
          </p:cNvSpPr>
          <p:nvPr/>
        </p:nvSpPr>
        <p:spPr>
          <a:xfrm>
            <a:off x="527207" y="2133294"/>
            <a:ext cx="11316449" cy="45814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2000" dirty="0" smtClean="0"/>
              <a:t>QUINTO. De conformidad con lo señalado en el punto 27 de los Considerandos del presente acuerdo, el financiamiento para gastos de campaña del conjunto de candidaturas independientes para el Proceso Electoral Local Ordinario 2017- 2018, es el que se detalla en el siguiente cuadro:</a:t>
            </a:r>
          </a:p>
          <a:p>
            <a:pPr algn="just"/>
            <a:endParaRPr lang="es-MX" dirty="0"/>
          </a:p>
        </p:txBody>
      </p:sp>
      <p:graphicFrame>
        <p:nvGraphicFramePr>
          <p:cNvPr id="6" name="Tabla 5"/>
          <p:cNvGraphicFramePr>
            <a:graphicFrameLocks noGrp="1"/>
          </p:cNvGraphicFramePr>
          <p:nvPr>
            <p:extLst>
              <p:ext uri="{D42A27DB-BD31-4B8C-83A1-F6EECF244321}">
                <p14:modId xmlns:p14="http://schemas.microsoft.com/office/powerpoint/2010/main" val="3343583845"/>
              </p:ext>
            </p:extLst>
          </p:nvPr>
        </p:nvGraphicFramePr>
        <p:xfrm>
          <a:off x="2103849" y="3774580"/>
          <a:ext cx="8463129" cy="2470778"/>
        </p:xfrm>
        <a:graphic>
          <a:graphicData uri="http://schemas.openxmlformats.org/drawingml/2006/table">
            <a:tbl>
              <a:tblPr firstRow="1" bandRow="1">
                <a:tableStyleId>{C4B1156A-380E-4F78-BDF5-A606A8083BF9}</a:tableStyleId>
              </a:tblPr>
              <a:tblGrid>
                <a:gridCol w="2821043"/>
                <a:gridCol w="2821043"/>
                <a:gridCol w="2821043"/>
              </a:tblGrid>
              <a:tr h="1736827">
                <a:tc>
                  <a:txBody>
                    <a:bodyPr/>
                    <a:lstStyle/>
                    <a:p>
                      <a:pPr algn="just"/>
                      <a:r>
                        <a:rPr lang="es-MX" dirty="0" smtClean="0"/>
                        <a:t>Financiamiento</a:t>
                      </a:r>
                      <a:r>
                        <a:rPr lang="es-MX" baseline="0" dirty="0" smtClean="0"/>
                        <a:t> público anual para el sostenimiento de Actividades Ordinarias Permanentes para 2018.</a:t>
                      </a:r>
                      <a:endParaRPr lang="es-MX" dirty="0"/>
                    </a:p>
                  </a:txBody>
                  <a:tcPr/>
                </a:tc>
                <a:tc>
                  <a:txBody>
                    <a:bodyPr/>
                    <a:lstStyle/>
                    <a:p>
                      <a:pPr algn="just"/>
                      <a:r>
                        <a:rPr lang="es-MX" dirty="0" smtClean="0"/>
                        <a:t>2% del financiamiento para Actividades</a:t>
                      </a:r>
                      <a:r>
                        <a:rPr lang="es-MX" baseline="0" dirty="0" smtClean="0"/>
                        <a:t> Ordinarias.</a:t>
                      </a:r>
                      <a:endParaRPr lang="es-MX" dirty="0"/>
                    </a:p>
                  </a:txBody>
                  <a:tcPr/>
                </a:tc>
                <a:tc>
                  <a:txBody>
                    <a:bodyPr/>
                    <a:lstStyle/>
                    <a:p>
                      <a:pPr algn="just"/>
                      <a:r>
                        <a:rPr lang="es-MX" dirty="0" smtClean="0"/>
                        <a:t>Financiamiento</a:t>
                      </a:r>
                      <a:r>
                        <a:rPr lang="es-MX" baseline="0" dirty="0" smtClean="0"/>
                        <a:t> para gastos de campaña del conjunto de Candidaturas Independientes (50% de financiamiento para Actividades Ordinarias)</a:t>
                      </a:r>
                      <a:endParaRPr lang="es-MX" dirty="0"/>
                    </a:p>
                  </a:txBody>
                  <a:tcPr/>
                </a:tc>
              </a:tr>
              <a:tr h="733418">
                <a:tc>
                  <a:txBody>
                    <a:bodyPr/>
                    <a:lstStyle/>
                    <a:p>
                      <a:pPr algn="ctr"/>
                      <a:r>
                        <a:rPr lang="es-MX" b="1" dirty="0" smtClean="0"/>
                        <a:t>$81,952.736.63</a:t>
                      </a:r>
                      <a:endParaRPr lang="es-MX" b="1" dirty="0"/>
                    </a:p>
                  </a:txBody>
                  <a:tcPr/>
                </a:tc>
                <a:tc>
                  <a:txBody>
                    <a:bodyPr/>
                    <a:lstStyle/>
                    <a:p>
                      <a:pPr algn="ctr"/>
                      <a:r>
                        <a:rPr lang="es-MX" b="1" dirty="0" smtClean="0"/>
                        <a:t>$1,639,054.73</a:t>
                      </a:r>
                      <a:endParaRPr lang="es-MX" b="1" dirty="0"/>
                    </a:p>
                  </a:txBody>
                  <a:tcPr/>
                </a:tc>
                <a:tc>
                  <a:txBody>
                    <a:bodyPr/>
                    <a:lstStyle/>
                    <a:p>
                      <a:pPr algn="ctr"/>
                      <a:r>
                        <a:rPr lang="es-MX" b="1" dirty="0" smtClean="0"/>
                        <a:t>$819,527.36</a:t>
                      </a:r>
                      <a:endParaRPr lang="es-MX" b="1" dirty="0"/>
                    </a:p>
                  </a:txBody>
                  <a:tcPr/>
                </a:tc>
              </a:tr>
            </a:tbl>
          </a:graphicData>
        </a:graphic>
      </p:graphicFrame>
    </p:spTree>
    <p:extLst>
      <p:ext uri="{BB962C8B-B14F-4D97-AF65-F5344CB8AC3E}">
        <p14:creationId xmlns:p14="http://schemas.microsoft.com/office/powerpoint/2010/main" val="23879094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62029" y="99650"/>
            <a:ext cx="13054029" cy="6470412"/>
            <a:chOff x="-862029" y="125407"/>
            <a:chExt cx="13054029" cy="6470412"/>
          </a:xfrm>
        </p:grpSpPr>
        <p:sp>
          <p:nvSpPr>
            <p:cNvPr id="2" name="CuadroTexto 1"/>
            <p:cNvSpPr txBox="1"/>
            <p:nvPr/>
          </p:nvSpPr>
          <p:spPr>
            <a:xfrm>
              <a:off x="0" y="125407"/>
              <a:ext cx="11998818" cy="1077218"/>
            </a:xfrm>
            <a:prstGeom prst="rect">
              <a:avLst/>
            </a:prstGeom>
            <a:noFill/>
          </p:spPr>
          <p:txBody>
            <a:bodyPr wrap="square" rtlCol="0">
              <a:spAutoFit/>
            </a:bodyPr>
            <a:lstStyle/>
            <a:p>
              <a:pPr algn="ctr"/>
              <a:r>
                <a:rPr lang="es-MX" sz="3200" b="1" dirty="0" smtClean="0"/>
                <a:t>Distribución del financiamiento entre los candidatos independientes</a:t>
              </a:r>
            </a:p>
            <a:p>
              <a:pPr algn="ctr"/>
              <a:r>
                <a:rPr lang="es-MX" sz="3200" b="1" dirty="0" smtClean="0"/>
                <a:t> Art. 320 LEPPET</a:t>
              </a:r>
              <a:endParaRPr lang="es-MX" sz="3200" b="1" dirty="0"/>
            </a:p>
          </p:txBody>
        </p:sp>
        <p:graphicFrame>
          <p:nvGraphicFramePr>
            <p:cNvPr id="3" name="Diagrama 2"/>
            <p:cNvGraphicFramePr/>
            <p:nvPr>
              <p:extLst>
                <p:ext uri="{D42A27DB-BD31-4B8C-83A1-F6EECF244321}">
                  <p14:modId xmlns:p14="http://schemas.microsoft.com/office/powerpoint/2010/main" val="2113660017"/>
                </p:ext>
              </p:extLst>
            </p:nvPr>
          </p:nvGraphicFramePr>
          <p:xfrm>
            <a:off x="-862029" y="116272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quina doblada 3"/>
            <p:cNvSpPr/>
            <p:nvPr/>
          </p:nvSpPr>
          <p:spPr>
            <a:xfrm>
              <a:off x="6775084" y="2194584"/>
              <a:ext cx="4326903" cy="3101419"/>
            </a:xfrm>
            <a:prstGeom prst="foldedCorner">
              <a:avLst/>
            </a:prstGeom>
            <a:solidFill>
              <a:srgbClr val="A417E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sz="2400" dirty="0" smtClean="0">
                <a:solidFill>
                  <a:schemeClr val="bg1"/>
                </a:solidFill>
              </a:endParaRPr>
            </a:p>
            <a:p>
              <a:pPr algn="ctr"/>
              <a:r>
                <a:rPr lang="es-MX" sz="2400" dirty="0" smtClean="0">
                  <a:solidFill>
                    <a:schemeClr val="bg1"/>
                  </a:solidFill>
                </a:rPr>
                <a:t>En el supuesto que un solo candidato obtenga su  registro para cualquiera de los cargos de diputados y regidores, no podrá recibir financiamiento que exceda del 50% de los montos referidos. Art. 320.2 LEPPET</a:t>
              </a:r>
              <a:endParaRPr lang="es-MX" sz="2400" dirty="0">
                <a:solidFill>
                  <a:schemeClr val="bg1"/>
                </a:solidFill>
              </a:endParaRPr>
            </a:p>
          </p:txBody>
        </p:sp>
        <p:sp>
          <p:nvSpPr>
            <p:cNvPr id="5" name="CuadroTexto 4"/>
            <p:cNvSpPr txBox="1"/>
            <p:nvPr/>
          </p:nvSpPr>
          <p:spPr>
            <a:xfrm>
              <a:off x="5393838" y="5764822"/>
              <a:ext cx="6798162" cy="830997"/>
            </a:xfrm>
            <a:prstGeom prst="rect">
              <a:avLst/>
            </a:prstGeom>
            <a:noFill/>
          </p:spPr>
          <p:txBody>
            <a:bodyPr wrap="square" rtlCol="0">
              <a:spAutoFit/>
            </a:bodyPr>
            <a:lstStyle/>
            <a:p>
              <a:pPr algn="ctr"/>
              <a:r>
                <a:rPr lang="es-MX" sz="2400" dirty="0" smtClean="0"/>
                <a:t>Tienen la obligación de reembolsar al Instituto el monto del financiamiento público no erogado</a:t>
              </a:r>
              <a:endParaRPr lang="es-MX" sz="2400" dirty="0"/>
            </a:p>
          </p:txBody>
        </p:sp>
      </p:grpSp>
    </p:spTree>
    <p:extLst>
      <p:ext uri="{BB962C8B-B14F-4D97-AF65-F5344CB8AC3E}">
        <p14:creationId xmlns:p14="http://schemas.microsoft.com/office/powerpoint/2010/main" val="35547864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2384981" y="674849"/>
            <a:ext cx="5962831" cy="2520837"/>
          </a:xfrm>
          <a:prstGeom prst="roundRect">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MX">
              <a:solidFill>
                <a:srgbClr val="8EFC08"/>
              </a:solidFill>
            </a:endParaRPr>
          </a:p>
        </p:txBody>
      </p:sp>
      <p:sp>
        <p:nvSpPr>
          <p:cNvPr id="8" name="CuadroTexto 7"/>
          <p:cNvSpPr txBox="1"/>
          <p:nvPr/>
        </p:nvSpPr>
        <p:spPr>
          <a:xfrm>
            <a:off x="2450968" y="674849"/>
            <a:ext cx="5830855" cy="2246769"/>
          </a:xfrm>
          <a:prstGeom prst="rect">
            <a:avLst/>
          </a:prstGeom>
          <a:noFill/>
        </p:spPr>
        <p:txBody>
          <a:bodyPr wrap="square" rtlCol="0">
            <a:spAutoFit/>
          </a:bodyPr>
          <a:lstStyle/>
          <a:p>
            <a:pPr algn="ctr"/>
            <a:r>
              <a:rPr lang="es-MX" sz="2000" dirty="0" smtClean="0">
                <a:ln w="0"/>
                <a:effectLst>
                  <a:outerShdw blurRad="38100" dist="19050" dir="2700000" algn="tl" rotWithShape="0">
                    <a:schemeClr val="dk1">
                      <a:alpha val="40000"/>
                    </a:schemeClr>
                  </a:outerShdw>
                </a:effectLst>
              </a:rPr>
              <a:t>TESIS XXI/2015</a:t>
            </a:r>
          </a:p>
          <a:p>
            <a:endParaRPr lang="es-MX" sz="2000" dirty="0">
              <a:ln w="0"/>
              <a:effectLst>
                <a:outerShdw blurRad="38100" dist="19050" dir="2700000" algn="tl" rotWithShape="0">
                  <a:schemeClr val="dk1">
                    <a:alpha val="40000"/>
                  </a:schemeClr>
                </a:outerShdw>
              </a:effectLst>
            </a:endParaRPr>
          </a:p>
          <a:p>
            <a:pPr algn="just"/>
            <a:r>
              <a:rPr lang="es-MX" sz="2000" dirty="0" smtClean="0">
                <a:ln w="0"/>
                <a:effectLst>
                  <a:outerShdw blurRad="38100" dist="19050" dir="2700000" algn="tl" rotWithShape="0">
                    <a:schemeClr val="dk1">
                      <a:alpha val="40000"/>
                    </a:schemeClr>
                  </a:outerShdw>
                </a:effectLst>
              </a:rPr>
              <a:t>CANDIDATURAS INDEPENDIENTES. NO LES ES APLICABLE EL PRINCIPIO CONSTITUCIONAL DE PREVALENCIA DEL FINANCIAMIENTO PÚBLICO SOBRE EL PRIVADO, QUE CORRESPONDE A LOS PARTIDOS POLÍTICOS.</a:t>
            </a:r>
            <a:endParaRPr lang="es-MX" sz="2000" dirty="0">
              <a:ln w="0"/>
              <a:effectLst>
                <a:outerShdw blurRad="38100" dist="19050" dir="2700000" algn="tl" rotWithShape="0">
                  <a:schemeClr val="dk1">
                    <a:alpha val="40000"/>
                  </a:schemeClr>
                </a:outerShdw>
              </a:effectLst>
            </a:endParaRPr>
          </a:p>
        </p:txBody>
      </p:sp>
      <p:sp>
        <p:nvSpPr>
          <p:cNvPr id="9" name="Rectángulo redondeado 8"/>
          <p:cNvSpPr/>
          <p:nvPr/>
        </p:nvSpPr>
        <p:spPr>
          <a:xfrm>
            <a:off x="2384981" y="3786024"/>
            <a:ext cx="5962831" cy="2520837"/>
          </a:xfrm>
          <a:prstGeom prst="roundRect">
            <a:avLst/>
          </a:prstGeom>
          <a:solidFill>
            <a:srgbClr val="67E8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a:off x="2592748" y="4100659"/>
            <a:ext cx="5547297" cy="1631216"/>
          </a:xfrm>
          <a:prstGeom prst="rect">
            <a:avLst/>
          </a:prstGeom>
          <a:noFill/>
        </p:spPr>
        <p:txBody>
          <a:bodyPr wrap="square" rtlCol="0">
            <a:spAutoFit/>
          </a:bodyPr>
          <a:lstStyle/>
          <a:p>
            <a:pPr algn="ctr"/>
            <a:r>
              <a:rPr lang="es-MX" sz="2000" dirty="0" smtClean="0">
                <a:ln w="0"/>
                <a:effectLst>
                  <a:outerShdw blurRad="38100" dist="19050" dir="2700000" algn="tl" rotWithShape="0">
                    <a:schemeClr val="dk1">
                      <a:alpha val="40000"/>
                    </a:schemeClr>
                  </a:outerShdw>
                </a:effectLst>
              </a:rPr>
              <a:t>JURISPRUDENCIA 7/2016</a:t>
            </a:r>
          </a:p>
          <a:p>
            <a:pPr algn="just"/>
            <a:endParaRPr lang="es-MX" sz="2000" dirty="0">
              <a:ln w="0"/>
              <a:effectLst>
                <a:outerShdw blurRad="38100" dist="19050" dir="2700000" algn="tl" rotWithShape="0">
                  <a:schemeClr val="dk1">
                    <a:alpha val="40000"/>
                  </a:schemeClr>
                </a:outerShdw>
              </a:effectLst>
            </a:endParaRPr>
          </a:p>
          <a:p>
            <a:pPr algn="just"/>
            <a:r>
              <a:rPr lang="es-MX" sz="2000" dirty="0" smtClean="0">
                <a:ln w="0"/>
                <a:effectLst>
                  <a:outerShdw blurRad="38100" dist="19050" dir="2700000" algn="tl" rotWithShape="0">
                    <a:schemeClr val="dk1">
                      <a:alpha val="40000"/>
                    </a:schemeClr>
                  </a:outerShdw>
                </a:effectLst>
              </a:rPr>
              <a:t>FINANCIAMIENTO PRIVADO PARA CANDIDATOS INDEPENDIENTES. EL LÍMITE DEL 50% DEL TOPE DE GASTOS DE CAMPAÑA, ES CONSTITUCIONAL</a:t>
            </a:r>
            <a:endParaRPr lang="es-MX" sz="2000" dirty="0">
              <a:ln w="0"/>
              <a:effectLst>
                <a:outerShdw blurRad="38100" dist="19050" dir="2700000" algn="tl" rotWithShape="0">
                  <a:schemeClr val="dk1">
                    <a:alpha val="40000"/>
                  </a:schemeClr>
                </a:outerShdw>
              </a:effectLst>
            </a:endParaRPr>
          </a:p>
        </p:txBody>
      </p:sp>
      <p:sp>
        <p:nvSpPr>
          <p:cNvPr id="12" name="Flecha curvada hacia la izquierda 11"/>
          <p:cNvSpPr/>
          <p:nvPr/>
        </p:nvSpPr>
        <p:spPr>
          <a:xfrm>
            <a:off x="8347812" y="1659117"/>
            <a:ext cx="1974539" cy="3257150"/>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rgbClr val="C00000"/>
                </a:solidFill>
              </a:ln>
              <a:solidFill>
                <a:srgbClr val="C00000"/>
              </a:solidFill>
            </a:endParaRPr>
          </a:p>
        </p:txBody>
      </p:sp>
    </p:spTree>
    <p:extLst>
      <p:ext uri="{BB962C8B-B14F-4D97-AF65-F5344CB8AC3E}">
        <p14:creationId xmlns:p14="http://schemas.microsoft.com/office/powerpoint/2010/main" val="5301295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47509" y="58957"/>
            <a:ext cx="4374037" cy="461665"/>
          </a:xfrm>
          <a:prstGeom prst="rect">
            <a:avLst/>
          </a:prstGeom>
          <a:noFill/>
        </p:spPr>
        <p:txBody>
          <a:bodyPr wrap="square" rtlCol="0">
            <a:spAutoFit/>
          </a:bodyPr>
          <a:lstStyle/>
          <a:p>
            <a:pPr algn="ctr"/>
            <a:r>
              <a:rPr lang="es-MX" sz="2400" b="1" dirty="0" smtClean="0">
                <a:solidFill>
                  <a:srgbClr val="D60093"/>
                </a:solidFill>
              </a:rPr>
              <a:t>OBLIGACIONES ART. 309 LEPPET</a:t>
            </a:r>
            <a:endParaRPr lang="es-MX" sz="2400" b="1" dirty="0">
              <a:solidFill>
                <a:srgbClr val="D60093"/>
              </a:solidFill>
            </a:endParaRPr>
          </a:p>
        </p:txBody>
      </p:sp>
      <p:sp>
        <p:nvSpPr>
          <p:cNvPr id="3" name="CuadroTexto 2"/>
          <p:cNvSpPr txBox="1"/>
          <p:nvPr/>
        </p:nvSpPr>
        <p:spPr>
          <a:xfrm>
            <a:off x="367644" y="2091753"/>
            <a:ext cx="2658359"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MX" sz="3200" b="1" dirty="0" smtClean="0"/>
              <a:t>Fiscalización</a:t>
            </a:r>
            <a:endParaRPr lang="es-MX" sz="3200" b="1" dirty="0"/>
          </a:p>
        </p:txBody>
      </p:sp>
      <p:sp>
        <p:nvSpPr>
          <p:cNvPr id="4" name="CuadroTexto 3"/>
          <p:cNvSpPr txBox="1"/>
          <p:nvPr/>
        </p:nvSpPr>
        <p:spPr>
          <a:xfrm>
            <a:off x="3487919" y="674815"/>
            <a:ext cx="8314442" cy="3416320"/>
          </a:xfrm>
          <a:prstGeom prst="rect">
            <a:avLst/>
          </a:prstGeom>
          <a:noFill/>
        </p:spPr>
        <p:txBody>
          <a:bodyPr wrap="square" rtlCol="0">
            <a:spAutoFit/>
          </a:bodyPr>
          <a:lstStyle/>
          <a:p>
            <a:pPr algn="just"/>
            <a:r>
              <a:rPr lang="es-MX" sz="2400" dirty="0" smtClean="0"/>
              <a:t>Los aspirantes y candidatos independientes deberán entregar al INE informes sobre los recursos que emplearon en la etapa de obtención de apoyo ciudadano y durante las campañas electorales.</a:t>
            </a:r>
          </a:p>
          <a:p>
            <a:pPr algn="just"/>
            <a:endParaRPr lang="es-MX" sz="2400" dirty="0"/>
          </a:p>
          <a:p>
            <a:pPr algn="just"/>
            <a:r>
              <a:rPr lang="es-MX" sz="2400" dirty="0" smtClean="0"/>
              <a:t>Si bien la ley establece que los informes de ingresos y egresos relativos al periodo de obtención del apoyo ciudadano deben presentarse dentro de los 30 días siguientes a la conclusión de ese periodo.</a:t>
            </a:r>
            <a:endParaRPr lang="es-MX" sz="2400" dirty="0"/>
          </a:p>
        </p:txBody>
      </p:sp>
      <p:sp>
        <p:nvSpPr>
          <p:cNvPr id="5" name="Esquina doblada 4"/>
          <p:cNvSpPr/>
          <p:nvPr/>
        </p:nvSpPr>
        <p:spPr>
          <a:xfrm>
            <a:off x="8031639" y="4336330"/>
            <a:ext cx="3770722" cy="211160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endParaRPr lang="es-MX" dirty="0" smtClean="0">
              <a:solidFill>
                <a:schemeClr val="tx1"/>
              </a:solidFill>
            </a:endParaRPr>
          </a:p>
          <a:p>
            <a:pPr algn="just"/>
            <a:r>
              <a:rPr lang="es-MX" dirty="0" smtClean="0">
                <a:solidFill>
                  <a:schemeClr val="tx1"/>
                </a:solidFill>
              </a:rPr>
              <a:t>En el proceso 2014-2015 no se impusieron sanciones monetarias a candidatos independientes, pero en el proceso 2015-2016, el INE modifico su criterio y la multa en conjuntó de los candidatos independientes ascendió a 12.9 millones de pesos</a:t>
            </a:r>
            <a:endParaRPr lang="es-MX" dirty="0">
              <a:solidFill>
                <a:schemeClr val="tx1"/>
              </a:solidFill>
            </a:endParaRPr>
          </a:p>
        </p:txBody>
      </p:sp>
      <p:sp>
        <p:nvSpPr>
          <p:cNvPr id="6" name="Esquina doblada 5"/>
          <p:cNvSpPr/>
          <p:nvPr/>
        </p:nvSpPr>
        <p:spPr>
          <a:xfrm>
            <a:off x="367645" y="4323536"/>
            <a:ext cx="3770722" cy="2262433"/>
          </a:xfrm>
          <a:prstGeom prst="foldedCorner">
            <a:avLst/>
          </a:prstGeom>
          <a:solidFill>
            <a:srgbClr val="CABA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dirty="0" smtClean="0">
              <a:solidFill>
                <a:schemeClr val="tx1"/>
              </a:solidFill>
            </a:endParaRPr>
          </a:p>
          <a:p>
            <a:pPr algn="just"/>
            <a:r>
              <a:rPr lang="es-MX" dirty="0" smtClean="0">
                <a:solidFill>
                  <a:schemeClr val="tx1"/>
                </a:solidFill>
              </a:rPr>
              <a:t>Los informes de campaña deben presentarse especificando el origen y destino de los ingresos y gastos del candidato durante la campaña, por periodos de 30 días ante la UTF y dentro del plazo de 3 días después a la conclusión de cada periodo</a:t>
            </a:r>
            <a:endParaRPr lang="es-MX" dirty="0">
              <a:solidFill>
                <a:schemeClr val="tx1"/>
              </a:solidFill>
            </a:endParaRPr>
          </a:p>
        </p:txBody>
      </p:sp>
      <p:sp>
        <p:nvSpPr>
          <p:cNvPr id="7" name="Esquina doblada 6"/>
          <p:cNvSpPr/>
          <p:nvPr/>
        </p:nvSpPr>
        <p:spPr>
          <a:xfrm>
            <a:off x="5066907" y="4336330"/>
            <a:ext cx="2139884" cy="2111604"/>
          </a:xfrm>
          <a:prstGeom prst="foldedCorner">
            <a:avLst/>
          </a:prstGeom>
          <a:solidFill>
            <a:srgbClr val="67E8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solidFill>
                <a:schemeClr val="tx1"/>
              </a:solidFill>
            </a:endParaRPr>
          </a:p>
          <a:p>
            <a:pPr algn="ctr"/>
            <a:r>
              <a:rPr lang="es-MX" dirty="0" smtClean="0">
                <a:solidFill>
                  <a:schemeClr val="tx1"/>
                </a:solidFill>
              </a:rPr>
              <a:t>Las sanciones van desde amonestación, multa de hasta 5,000 días, a la pérdida del registro</a:t>
            </a:r>
            <a:endParaRPr lang="es-MX" dirty="0">
              <a:solidFill>
                <a:schemeClr val="tx1"/>
              </a:solidFill>
            </a:endParaRPr>
          </a:p>
        </p:txBody>
      </p:sp>
      <p:sp>
        <p:nvSpPr>
          <p:cNvPr id="9" name="Abrir llave 8"/>
          <p:cNvSpPr/>
          <p:nvPr/>
        </p:nvSpPr>
        <p:spPr>
          <a:xfrm>
            <a:off x="3129035" y="753023"/>
            <a:ext cx="518474" cy="3338112"/>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s-MX">
              <a:ln>
                <a:solidFill>
                  <a:schemeClr val="tx1"/>
                </a:solidFill>
              </a:ln>
              <a:solidFill>
                <a:srgbClr val="000000"/>
              </a:solidFill>
            </a:endParaRPr>
          </a:p>
        </p:txBody>
      </p:sp>
    </p:spTree>
    <p:extLst>
      <p:ext uri="{BB962C8B-B14F-4D97-AF65-F5344CB8AC3E}">
        <p14:creationId xmlns:p14="http://schemas.microsoft.com/office/powerpoint/2010/main" val="16804612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07151" y="292231"/>
            <a:ext cx="5429839" cy="584775"/>
          </a:xfrm>
          <a:prstGeom prst="rect">
            <a:avLst/>
          </a:prstGeom>
          <a:noFill/>
        </p:spPr>
        <p:txBody>
          <a:bodyPr wrap="square" rtlCol="0">
            <a:spAutoFit/>
          </a:bodyPr>
          <a:lstStyle/>
          <a:p>
            <a:pPr algn="ctr"/>
            <a:r>
              <a:rPr lang="es-MX" sz="3200" b="1" dirty="0" smtClean="0">
                <a:solidFill>
                  <a:srgbClr val="D60093"/>
                </a:solidFill>
              </a:rPr>
              <a:t>DEVOLUCIÓN DE RECURSOS</a:t>
            </a:r>
            <a:endParaRPr lang="es-MX" sz="3200" b="1" dirty="0">
              <a:solidFill>
                <a:srgbClr val="D60093"/>
              </a:solidFill>
            </a:endParaRPr>
          </a:p>
        </p:txBody>
      </p:sp>
      <p:sp>
        <p:nvSpPr>
          <p:cNvPr id="3" name="CuadroTexto 2"/>
          <p:cNvSpPr txBox="1"/>
          <p:nvPr/>
        </p:nvSpPr>
        <p:spPr>
          <a:xfrm>
            <a:off x="412123" y="1024513"/>
            <a:ext cx="11552349" cy="1815882"/>
          </a:xfrm>
          <a:prstGeom prst="rect">
            <a:avLst/>
          </a:prstGeom>
          <a:noFill/>
        </p:spPr>
        <p:txBody>
          <a:bodyPr wrap="square" rtlCol="0">
            <a:spAutoFit/>
          </a:bodyPr>
          <a:lstStyle/>
          <a:p>
            <a:pPr algn="just"/>
            <a:r>
              <a:rPr lang="es-MX" sz="2800" dirty="0" smtClean="0"/>
              <a:t>De acuerdo al Reglamento de Fiscalización, los partidos políticos y candidatos independientes deben devolver al INE u OPLE correspondiente, el monto total del financiamiento público para campaña que hubieran recibido y no hayan utilizado.</a:t>
            </a:r>
            <a:endParaRPr lang="es-MX" sz="2800" dirty="0"/>
          </a:p>
        </p:txBody>
      </p:sp>
      <p:sp>
        <p:nvSpPr>
          <p:cNvPr id="4" name="Esquina doblada 3"/>
          <p:cNvSpPr/>
          <p:nvPr/>
        </p:nvSpPr>
        <p:spPr>
          <a:xfrm>
            <a:off x="3044857" y="2987902"/>
            <a:ext cx="5841566" cy="3618963"/>
          </a:xfrm>
          <a:prstGeom prst="foldedCorner">
            <a:avLst/>
          </a:prstGeom>
          <a:solidFill>
            <a:srgbClr val="67E8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ACUERDO INE/CG471/2016</a:t>
            </a:r>
            <a:endParaRPr lang="es-MX" sz="2400" b="1" dirty="0">
              <a:solidFill>
                <a:schemeClr val="tx1"/>
              </a:solidFill>
            </a:endParaRPr>
          </a:p>
          <a:p>
            <a:pPr algn="ctr"/>
            <a:endParaRPr lang="es-MX" sz="2400" b="1" dirty="0" smtClean="0">
              <a:solidFill>
                <a:schemeClr val="tx1"/>
              </a:solidFill>
            </a:endParaRPr>
          </a:p>
          <a:p>
            <a:pPr algn="ctr"/>
            <a:r>
              <a:rPr lang="es-MX" sz="2400" b="1" dirty="0" smtClean="0">
                <a:solidFill>
                  <a:schemeClr val="tx1"/>
                </a:solidFill>
              </a:rPr>
              <a:t>Cuando no efectúen el reintegro a la Tesorería de la Federación y en el caso local, a su similar, la Unidad Técnica de Fiscalización deberá informar al SAT a efecto que el adeudo se clasifique y tenga tratamiento de un crédito fiscal</a:t>
            </a:r>
            <a:endParaRPr lang="es-MX" sz="2400" b="1" dirty="0">
              <a:solidFill>
                <a:schemeClr val="tx1"/>
              </a:solidFill>
            </a:endParaRPr>
          </a:p>
        </p:txBody>
      </p:sp>
    </p:spTree>
    <p:extLst>
      <p:ext uri="{BB962C8B-B14F-4D97-AF65-F5344CB8AC3E}">
        <p14:creationId xmlns:p14="http://schemas.microsoft.com/office/powerpoint/2010/main" val="21877917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42633" y="191805"/>
            <a:ext cx="7306733" cy="954107"/>
          </a:xfrm>
          <a:prstGeom prst="rect">
            <a:avLst/>
          </a:prstGeom>
          <a:noFill/>
        </p:spPr>
        <p:txBody>
          <a:bodyPr wrap="square" rtlCol="0">
            <a:spAutoFit/>
          </a:bodyPr>
          <a:lstStyle/>
          <a:p>
            <a:pPr algn="ctr"/>
            <a:r>
              <a:rPr lang="es-MX" sz="2800" b="1" dirty="0" smtClean="0">
                <a:solidFill>
                  <a:srgbClr val="D60093"/>
                </a:solidFill>
              </a:rPr>
              <a:t>Las candidaturas independientes y la representación proporcional</a:t>
            </a:r>
            <a:endParaRPr lang="es-MX" sz="2800" b="1" dirty="0">
              <a:solidFill>
                <a:srgbClr val="D60093"/>
              </a:solidFill>
            </a:endParaRPr>
          </a:p>
        </p:txBody>
      </p:sp>
      <p:sp>
        <p:nvSpPr>
          <p:cNvPr id="3" name="CuadroTexto 2"/>
          <p:cNvSpPr txBox="1"/>
          <p:nvPr/>
        </p:nvSpPr>
        <p:spPr>
          <a:xfrm>
            <a:off x="389467" y="1481667"/>
            <a:ext cx="11311466" cy="830997"/>
          </a:xfrm>
          <a:prstGeom prst="rect">
            <a:avLst/>
          </a:prstGeom>
          <a:noFill/>
        </p:spPr>
        <p:txBody>
          <a:bodyPr wrap="square" rtlCol="0">
            <a:spAutoFit/>
          </a:bodyPr>
          <a:lstStyle/>
          <a:p>
            <a:pPr algn="just"/>
            <a:r>
              <a:rPr lang="es-MX" sz="2400" dirty="0" smtClean="0"/>
              <a:t>En el artículo 282.2. LEPPET se establece que no procederá en ningún caso el registro de candidaturas independientes por el principio de representación proporcional.</a:t>
            </a:r>
            <a:endParaRPr lang="es-MX" sz="2400" dirty="0"/>
          </a:p>
        </p:txBody>
      </p:sp>
      <p:sp>
        <p:nvSpPr>
          <p:cNvPr id="5" name="CuadroTexto 4"/>
          <p:cNvSpPr txBox="1"/>
          <p:nvPr/>
        </p:nvSpPr>
        <p:spPr>
          <a:xfrm>
            <a:off x="279401" y="2624666"/>
            <a:ext cx="4199466" cy="2246769"/>
          </a:xfrm>
          <a:prstGeom prst="rect">
            <a:avLst/>
          </a:prstGeom>
          <a:solidFill>
            <a:srgbClr val="FFFF00"/>
          </a:solidFill>
          <a:ln>
            <a:solidFill>
              <a:schemeClr val="tx1"/>
            </a:solidFill>
          </a:ln>
        </p:spPr>
        <p:txBody>
          <a:bodyPr wrap="square" rtlCol="0">
            <a:spAutoFit/>
          </a:bodyPr>
          <a:lstStyle/>
          <a:p>
            <a:pPr algn="ctr"/>
            <a:r>
              <a:rPr lang="es-MX" sz="2000" b="1" dirty="0" smtClean="0"/>
              <a:t>Expediente SM-JDC-535/2015</a:t>
            </a:r>
          </a:p>
          <a:p>
            <a:pPr algn="just"/>
            <a:endParaRPr lang="es-MX" sz="2000" dirty="0"/>
          </a:p>
          <a:p>
            <a:pPr algn="just"/>
            <a:r>
              <a:rPr lang="es-MX" sz="2000" dirty="0" smtClean="0"/>
              <a:t>La Sala Regional Monterrey, inaplicó artículos de la Ley Electoral del estado de Nuevo León, que prohibía la postulación de candidatos independientes como regidores de RP.</a:t>
            </a:r>
            <a:endParaRPr lang="es-MX" sz="2000" dirty="0"/>
          </a:p>
        </p:txBody>
      </p:sp>
      <p:sp>
        <p:nvSpPr>
          <p:cNvPr id="7" name="CuadroTexto 6"/>
          <p:cNvSpPr txBox="1"/>
          <p:nvPr/>
        </p:nvSpPr>
        <p:spPr>
          <a:xfrm>
            <a:off x="279401" y="5362563"/>
            <a:ext cx="10811931" cy="132343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MX" sz="2000" b="1" dirty="0" smtClean="0"/>
              <a:t>JURISPRUDENCIA 4/2016</a:t>
            </a:r>
          </a:p>
          <a:p>
            <a:pPr algn="ctr"/>
            <a:r>
              <a:rPr lang="es-MX" sz="2000" dirty="0" smtClean="0"/>
              <a:t>CANDIDATURAS INDEPENDIENTES. LAS RELACIONADAS CON LA INTEGRACIÓN DE AYUNTAMIENTOS, TIENEN DERECHO A QUE SE LES ASIGNEN REGIDURÍAS POR EL PRINCIPIO DE REPRESENTACIÓN PROPORCIONAL</a:t>
            </a:r>
            <a:endParaRPr lang="es-MX" sz="2000" dirty="0"/>
          </a:p>
        </p:txBody>
      </p:sp>
      <p:sp>
        <p:nvSpPr>
          <p:cNvPr id="9" name="CuadroTexto 8"/>
          <p:cNvSpPr txBox="1"/>
          <p:nvPr/>
        </p:nvSpPr>
        <p:spPr>
          <a:xfrm>
            <a:off x="5266265" y="2624665"/>
            <a:ext cx="5825067" cy="2246769"/>
          </a:xfrm>
          <a:prstGeom prst="rect">
            <a:avLst/>
          </a:prstGeom>
          <a:solidFill>
            <a:srgbClr val="67E8F9"/>
          </a:solidFill>
          <a:ln>
            <a:solidFill>
              <a:schemeClr val="tx1"/>
            </a:solidFill>
          </a:ln>
        </p:spPr>
        <p:txBody>
          <a:bodyPr wrap="square" rtlCol="0">
            <a:spAutoFit/>
          </a:bodyPr>
          <a:lstStyle/>
          <a:p>
            <a:pPr algn="ctr"/>
            <a:r>
              <a:rPr lang="es-MX" sz="2000" b="1" dirty="0" smtClean="0"/>
              <a:t>SUP-REC-564/2015 Y ACUMULADOS</a:t>
            </a:r>
          </a:p>
          <a:p>
            <a:pPr algn="just"/>
            <a:r>
              <a:rPr lang="es-MX" sz="2000" dirty="0" smtClean="0"/>
              <a:t>La Sala Superior confirmó la resolución  al considerar que tal restricción violaba el derecho a ser votado al excluirlos de la posibilidad de acceder a todos los cargos de elección popular, vulneraba el carácter igualitario del voto y contravenía las finalidades del principio de representación proporcional.</a:t>
            </a:r>
            <a:endParaRPr lang="es-MX" sz="2000" dirty="0"/>
          </a:p>
        </p:txBody>
      </p:sp>
      <p:sp>
        <p:nvSpPr>
          <p:cNvPr id="10" name="Flecha derecha 9"/>
          <p:cNvSpPr/>
          <p:nvPr/>
        </p:nvSpPr>
        <p:spPr>
          <a:xfrm>
            <a:off x="4478866" y="3465513"/>
            <a:ext cx="762000" cy="47148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Flecha curvada hacia la izquierda 10"/>
          <p:cNvSpPr/>
          <p:nvPr/>
        </p:nvSpPr>
        <p:spPr>
          <a:xfrm>
            <a:off x="11116731" y="3547723"/>
            <a:ext cx="855136" cy="2647421"/>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4929854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quina doblada 4"/>
          <p:cNvSpPr/>
          <p:nvPr/>
        </p:nvSpPr>
        <p:spPr>
          <a:xfrm>
            <a:off x="1513114" y="2057400"/>
            <a:ext cx="9274629" cy="3570514"/>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2" name="CuadroTexto 1"/>
          <p:cNvSpPr txBox="1"/>
          <p:nvPr/>
        </p:nvSpPr>
        <p:spPr>
          <a:xfrm>
            <a:off x="1126901" y="820415"/>
            <a:ext cx="10547798" cy="769441"/>
          </a:xfrm>
          <a:prstGeom prst="rect">
            <a:avLst/>
          </a:prstGeom>
          <a:noFill/>
        </p:spPr>
        <p:txBody>
          <a:bodyPr wrap="square" rtlCol="0">
            <a:spAutoFit/>
          </a:bodyPr>
          <a:lstStyle/>
          <a:p>
            <a:pPr algn="ctr"/>
            <a:r>
              <a:rPr lang="es-MX" sz="4400" b="1" dirty="0" smtClean="0">
                <a:solidFill>
                  <a:srgbClr val="D60093"/>
                </a:solidFill>
              </a:rPr>
              <a:t>Tabasco</a:t>
            </a:r>
            <a:endParaRPr lang="es-MX" sz="4400" b="1" dirty="0">
              <a:solidFill>
                <a:srgbClr val="D60093"/>
              </a:solidFill>
            </a:endParaRPr>
          </a:p>
        </p:txBody>
      </p:sp>
      <p:sp>
        <p:nvSpPr>
          <p:cNvPr id="3" name="Título 3"/>
          <p:cNvSpPr txBox="1">
            <a:spLocks/>
          </p:cNvSpPr>
          <p:nvPr/>
        </p:nvSpPr>
        <p:spPr>
          <a:xfrm>
            <a:off x="1208315" y="2818052"/>
            <a:ext cx="9660297" cy="13208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smtClean="0"/>
              <a:t>ACUERDO CE/2017/044</a:t>
            </a:r>
          </a:p>
          <a:p>
            <a:pPr algn="ctr"/>
            <a:r>
              <a:rPr lang="es-MX" sz="3200" b="1" dirty="0" smtClean="0"/>
              <a:t/>
            </a:r>
            <a:br>
              <a:rPr lang="es-MX" sz="3200" b="1" dirty="0" smtClean="0"/>
            </a:br>
            <a:r>
              <a:rPr lang="es-MX" sz="2400" b="1" dirty="0" smtClean="0"/>
              <a:t>LINEAMIENTOS APLICABLES PARA LA POSTULACIÓN Y REGISTRO DE CANDIDATURAS INDEPENDIENTES PARA EL PROCESO ELECTORAL LOCAL ORDINARIO 2017- 2018</a:t>
            </a:r>
            <a:r>
              <a:rPr lang="es-MX" sz="3200" b="1" dirty="0" smtClean="0"/>
              <a:t/>
            </a:r>
            <a:br>
              <a:rPr lang="es-MX" sz="3200" b="1" dirty="0" smtClean="0"/>
            </a:br>
            <a:endParaRPr lang="es-MX" sz="3200" b="1" dirty="0"/>
          </a:p>
        </p:txBody>
      </p:sp>
    </p:spTree>
    <p:extLst>
      <p:ext uri="{BB962C8B-B14F-4D97-AF65-F5344CB8AC3E}">
        <p14:creationId xmlns:p14="http://schemas.microsoft.com/office/powerpoint/2010/main" val="6577136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30020" y="2331054"/>
            <a:ext cx="9924836" cy="1323439"/>
          </a:xfrm>
          <a:prstGeom prst="rect">
            <a:avLst/>
          </a:prstGeom>
          <a:noFill/>
        </p:spPr>
        <p:txBody>
          <a:bodyPr wrap="square" rtlCol="0">
            <a:spAutoFit/>
          </a:bodyPr>
          <a:lstStyle/>
          <a:p>
            <a:pPr algn="ctr"/>
            <a:r>
              <a:rPr lang="es-MX" sz="4000" b="1" dirty="0" smtClean="0">
                <a:solidFill>
                  <a:srgbClr val="D60093"/>
                </a:solidFill>
              </a:rPr>
              <a:t>CANDIDATURAS INDEPENDIENTES EN LOS PROCESOS ELECTORALES 2014-2015</a:t>
            </a:r>
            <a:endParaRPr lang="es-MX" sz="4000" b="1" dirty="0">
              <a:solidFill>
                <a:srgbClr val="D60093"/>
              </a:solidFill>
            </a:endParaRPr>
          </a:p>
        </p:txBody>
      </p:sp>
    </p:spTree>
    <p:extLst>
      <p:ext uri="{BB962C8B-B14F-4D97-AF65-F5344CB8AC3E}">
        <p14:creationId xmlns:p14="http://schemas.microsoft.com/office/powerpoint/2010/main" val="248983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0015" y="564333"/>
            <a:ext cx="11191741" cy="1569660"/>
          </a:xfrm>
          <a:prstGeom prst="rect">
            <a:avLst/>
          </a:prstGeom>
          <a:noFill/>
        </p:spPr>
        <p:txBody>
          <a:bodyPr wrap="square" rtlCol="0">
            <a:spAutoFit/>
          </a:bodyPr>
          <a:lstStyle/>
          <a:p>
            <a:pPr algn="ctr"/>
            <a:r>
              <a:rPr lang="es-MX" sz="4800" b="1" dirty="0" smtClean="0">
                <a:solidFill>
                  <a:srgbClr val="D60093"/>
                </a:solidFill>
              </a:rPr>
              <a:t>Reconocimiento constitucional y legal de las candidaturas independientes</a:t>
            </a:r>
            <a:endParaRPr lang="es-MX" sz="4800" b="1" dirty="0">
              <a:solidFill>
                <a:srgbClr val="D60093"/>
              </a:solidFill>
            </a:endParaRPr>
          </a:p>
        </p:txBody>
      </p:sp>
      <p:pic>
        <p:nvPicPr>
          <p:cNvPr id="3" name="Imagen 2"/>
          <p:cNvPicPr>
            <a:picLocks noChangeAspect="1"/>
          </p:cNvPicPr>
          <p:nvPr/>
        </p:nvPicPr>
        <p:blipFill>
          <a:blip r:embed="rId2"/>
          <a:stretch>
            <a:fillRect/>
          </a:stretch>
        </p:blipFill>
        <p:spPr>
          <a:xfrm>
            <a:off x="3405656" y="2133993"/>
            <a:ext cx="5300461" cy="4724007"/>
          </a:xfrm>
          <a:prstGeom prst="rect">
            <a:avLst/>
          </a:prstGeom>
        </p:spPr>
      </p:pic>
    </p:spTree>
    <p:extLst>
      <p:ext uri="{BB962C8B-B14F-4D97-AF65-F5344CB8AC3E}">
        <p14:creationId xmlns:p14="http://schemas.microsoft.com/office/powerpoint/2010/main" val="17257487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1999" cy="6858000"/>
          </a:xfrm>
          <a:prstGeom prst="rect">
            <a:avLst/>
          </a:prstGeom>
          <a:ln>
            <a:solidFill>
              <a:srgbClr val="FB8D95"/>
            </a:solidFill>
          </a:ln>
        </p:spPr>
      </p:pic>
    </p:spTree>
    <p:extLst>
      <p:ext uri="{BB962C8B-B14F-4D97-AF65-F5344CB8AC3E}">
        <p14:creationId xmlns:p14="http://schemas.microsoft.com/office/powerpoint/2010/main" val="28949047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834" y="0"/>
            <a:ext cx="11907423" cy="6857999"/>
          </a:xfrm>
          <a:prstGeom prst="rect">
            <a:avLst/>
          </a:prstGeom>
        </p:spPr>
      </p:pic>
    </p:spTree>
    <p:extLst>
      <p:ext uri="{BB962C8B-B14F-4D97-AF65-F5344CB8AC3E}">
        <p14:creationId xmlns:p14="http://schemas.microsoft.com/office/powerpoint/2010/main" val="11365077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1627145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963862" cy="6858000"/>
          </a:xfrm>
          <a:prstGeom prst="rect">
            <a:avLst/>
          </a:prstGeom>
        </p:spPr>
      </p:pic>
    </p:spTree>
    <p:extLst>
      <p:ext uri="{BB962C8B-B14F-4D97-AF65-F5344CB8AC3E}">
        <p14:creationId xmlns:p14="http://schemas.microsoft.com/office/powerpoint/2010/main" val="10748697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30020" y="2331054"/>
            <a:ext cx="9924836" cy="1323439"/>
          </a:xfrm>
          <a:prstGeom prst="rect">
            <a:avLst/>
          </a:prstGeom>
          <a:noFill/>
        </p:spPr>
        <p:txBody>
          <a:bodyPr wrap="square" rtlCol="0">
            <a:spAutoFit/>
          </a:bodyPr>
          <a:lstStyle/>
          <a:p>
            <a:pPr algn="ctr"/>
            <a:r>
              <a:rPr lang="es-MX" sz="4000" b="1" dirty="0" smtClean="0">
                <a:solidFill>
                  <a:srgbClr val="D60093"/>
                </a:solidFill>
              </a:rPr>
              <a:t>CANDIDATURAS INDEPENDIENTES EN LOS PROCESOS ELECTORALES 2017-2018</a:t>
            </a:r>
            <a:endParaRPr lang="es-MX" sz="4000" b="1" dirty="0">
              <a:solidFill>
                <a:srgbClr val="D60093"/>
              </a:solidFill>
            </a:endParaRPr>
          </a:p>
        </p:txBody>
      </p:sp>
    </p:spTree>
    <p:extLst>
      <p:ext uri="{BB962C8B-B14F-4D97-AF65-F5344CB8AC3E}">
        <p14:creationId xmlns:p14="http://schemas.microsoft.com/office/powerpoint/2010/main" val="11470871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able"/>
          <p:cNvPicPr>
            <a:picLocks noChangeAspect="1"/>
          </p:cNvPicPr>
          <p:nvPr/>
        </p:nvPicPr>
        <p:blipFill>
          <a:blip r:embed="rId2"/>
          <a:stretch>
            <a:fillRect/>
          </a:stretch>
        </p:blipFill>
        <p:spPr>
          <a:xfrm>
            <a:off x="296214" y="1149439"/>
            <a:ext cx="5962919" cy="5486400"/>
          </a:xfrm>
          <a:prstGeom prst="rect">
            <a:avLst/>
          </a:prstGeom>
        </p:spPr>
      </p:pic>
      <p:pic>
        <p:nvPicPr>
          <p:cNvPr id="4" name="table"/>
          <p:cNvPicPr>
            <a:picLocks noChangeAspect="1"/>
          </p:cNvPicPr>
          <p:nvPr/>
        </p:nvPicPr>
        <p:blipFill>
          <a:blip r:embed="rId3"/>
          <a:stretch>
            <a:fillRect/>
          </a:stretch>
        </p:blipFill>
        <p:spPr>
          <a:xfrm>
            <a:off x="6568225" y="1168664"/>
            <a:ext cx="5190187" cy="2723975"/>
          </a:xfrm>
          <a:prstGeom prst="rect">
            <a:avLst/>
          </a:prstGeom>
        </p:spPr>
      </p:pic>
      <p:sp>
        <p:nvSpPr>
          <p:cNvPr id="5" name="CuadroTexto 4"/>
          <p:cNvSpPr txBox="1"/>
          <p:nvPr/>
        </p:nvSpPr>
        <p:spPr>
          <a:xfrm>
            <a:off x="7031865" y="5527843"/>
            <a:ext cx="1738648" cy="1107996"/>
          </a:xfrm>
          <a:prstGeom prst="rect">
            <a:avLst/>
          </a:prstGeom>
          <a:noFill/>
        </p:spPr>
        <p:txBody>
          <a:bodyPr wrap="square" rtlCol="0">
            <a:spAutoFit/>
          </a:bodyPr>
          <a:lstStyle/>
          <a:p>
            <a:pPr algn="ctr"/>
            <a:r>
              <a:rPr lang="es-MX" sz="6600" dirty="0" smtClean="0"/>
              <a:t>37</a:t>
            </a:r>
            <a:endParaRPr lang="es-MX" sz="6600" dirty="0"/>
          </a:p>
        </p:txBody>
      </p:sp>
      <p:sp>
        <p:nvSpPr>
          <p:cNvPr id="6" name="CuadroTexto 5"/>
          <p:cNvSpPr txBox="1"/>
          <p:nvPr/>
        </p:nvSpPr>
        <p:spPr>
          <a:xfrm>
            <a:off x="9543245" y="5527843"/>
            <a:ext cx="1738648" cy="1107996"/>
          </a:xfrm>
          <a:prstGeom prst="rect">
            <a:avLst/>
          </a:prstGeom>
          <a:noFill/>
        </p:spPr>
        <p:txBody>
          <a:bodyPr wrap="square" rtlCol="0">
            <a:spAutoFit/>
          </a:bodyPr>
          <a:lstStyle/>
          <a:p>
            <a:pPr algn="ctr"/>
            <a:r>
              <a:rPr lang="es-MX" sz="6600" dirty="0"/>
              <a:t>8</a:t>
            </a:r>
          </a:p>
        </p:txBody>
      </p:sp>
      <p:sp>
        <p:nvSpPr>
          <p:cNvPr id="7" name="CuadroTexto 6"/>
          <p:cNvSpPr txBox="1"/>
          <p:nvPr/>
        </p:nvSpPr>
        <p:spPr>
          <a:xfrm>
            <a:off x="6674476" y="5004623"/>
            <a:ext cx="2427667" cy="523220"/>
          </a:xfrm>
          <a:prstGeom prst="rect">
            <a:avLst/>
          </a:prstGeom>
          <a:noFill/>
        </p:spPr>
        <p:txBody>
          <a:bodyPr wrap="square" rtlCol="0">
            <a:spAutoFit/>
          </a:bodyPr>
          <a:lstStyle/>
          <a:p>
            <a:pPr algn="ctr"/>
            <a:r>
              <a:rPr lang="es-MX" sz="2800" b="1" dirty="0" smtClean="0">
                <a:solidFill>
                  <a:srgbClr val="D60093"/>
                </a:solidFill>
              </a:rPr>
              <a:t>ASPIRANTES</a:t>
            </a:r>
            <a:endParaRPr lang="es-MX" sz="2800" b="1" dirty="0">
              <a:solidFill>
                <a:srgbClr val="D60093"/>
              </a:solidFill>
            </a:endParaRPr>
          </a:p>
        </p:txBody>
      </p:sp>
      <p:sp>
        <p:nvSpPr>
          <p:cNvPr id="8" name="CuadroTexto 7"/>
          <p:cNvSpPr txBox="1"/>
          <p:nvPr/>
        </p:nvSpPr>
        <p:spPr>
          <a:xfrm>
            <a:off x="9198735" y="5004623"/>
            <a:ext cx="2427667" cy="523220"/>
          </a:xfrm>
          <a:prstGeom prst="rect">
            <a:avLst/>
          </a:prstGeom>
          <a:noFill/>
        </p:spPr>
        <p:txBody>
          <a:bodyPr wrap="square" rtlCol="0">
            <a:spAutoFit/>
          </a:bodyPr>
          <a:lstStyle/>
          <a:p>
            <a:pPr algn="ctr"/>
            <a:r>
              <a:rPr lang="es-MX" sz="2800" b="1" dirty="0" smtClean="0">
                <a:solidFill>
                  <a:srgbClr val="D60093"/>
                </a:solidFill>
              </a:rPr>
              <a:t>REGISTROS</a:t>
            </a:r>
            <a:endParaRPr lang="es-MX" sz="2800" b="1" dirty="0">
              <a:solidFill>
                <a:srgbClr val="D60093"/>
              </a:solidFill>
            </a:endParaRPr>
          </a:p>
        </p:txBody>
      </p:sp>
      <p:sp>
        <p:nvSpPr>
          <p:cNvPr id="9" name="CuadroTexto 8"/>
          <p:cNvSpPr txBox="1"/>
          <p:nvPr/>
        </p:nvSpPr>
        <p:spPr>
          <a:xfrm>
            <a:off x="759564" y="258729"/>
            <a:ext cx="9924836" cy="707886"/>
          </a:xfrm>
          <a:prstGeom prst="rect">
            <a:avLst/>
          </a:prstGeom>
          <a:noFill/>
        </p:spPr>
        <p:txBody>
          <a:bodyPr wrap="square" rtlCol="0">
            <a:spAutoFit/>
          </a:bodyPr>
          <a:lstStyle/>
          <a:p>
            <a:pPr algn="ctr"/>
            <a:r>
              <a:rPr lang="es-MX" sz="4000" b="1" dirty="0" smtClean="0">
                <a:solidFill>
                  <a:srgbClr val="D60093"/>
                </a:solidFill>
              </a:rPr>
              <a:t>DIPUTACIONES  LOCALES</a:t>
            </a:r>
            <a:endParaRPr lang="es-MX" sz="4000" b="1" dirty="0">
              <a:solidFill>
                <a:srgbClr val="D60093"/>
              </a:solidFill>
            </a:endParaRPr>
          </a:p>
        </p:txBody>
      </p:sp>
    </p:spTree>
    <p:extLst>
      <p:ext uri="{BB962C8B-B14F-4D97-AF65-F5344CB8AC3E}">
        <p14:creationId xmlns:p14="http://schemas.microsoft.com/office/powerpoint/2010/main" val="30293553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able"/>
          <p:cNvPicPr>
            <a:picLocks noChangeAspect="1"/>
          </p:cNvPicPr>
          <p:nvPr/>
        </p:nvPicPr>
        <p:blipFill>
          <a:blip r:embed="rId2"/>
          <a:stretch>
            <a:fillRect/>
          </a:stretch>
        </p:blipFill>
        <p:spPr>
          <a:xfrm>
            <a:off x="1940257" y="137160"/>
            <a:ext cx="8311485" cy="6583680"/>
          </a:xfrm>
          <a:prstGeom prst="rect">
            <a:avLst/>
          </a:prstGeom>
        </p:spPr>
      </p:pic>
      <p:sp>
        <p:nvSpPr>
          <p:cNvPr id="4" name="CuadroTexto 3"/>
          <p:cNvSpPr txBox="1"/>
          <p:nvPr/>
        </p:nvSpPr>
        <p:spPr>
          <a:xfrm rot="16200000">
            <a:off x="-3992740" y="2782988"/>
            <a:ext cx="9924836" cy="707886"/>
          </a:xfrm>
          <a:prstGeom prst="rect">
            <a:avLst/>
          </a:prstGeom>
          <a:noFill/>
        </p:spPr>
        <p:txBody>
          <a:bodyPr wrap="square" rtlCol="0">
            <a:spAutoFit/>
          </a:bodyPr>
          <a:lstStyle/>
          <a:p>
            <a:pPr algn="ctr"/>
            <a:r>
              <a:rPr lang="es-MX" sz="4000" b="1" dirty="0" smtClean="0">
                <a:solidFill>
                  <a:srgbClr val="D60093"/>
                </a:solidFill>
              </a:rPr>
              <a:t>REGIDURÍAS</a:t>
            </a:r>
            <a:endParaRPr lang="es-MX" sz="4000" b="1" dirty="0">
              <a:solidFill>
                <a:srgbClr val="D60093"/>
              </a:solidFill>
            </a:endParaRPr>
          </a:p>
        </p:txBody>
      </p:sp>
      <p:sp>
        <p:nvSpPr>
          <p:cNvPr id="5" name="CuadroTexto 4"/>
          <p:cNvSpPr txBox="1"/>
          <p:nvPr/>
        </p:nvSpPr>
        <p:spPr>
          <a:xfrm>
            <a:off x="10493846" y="1222498"/>
            <a:ext cx="1375622" cy="1538883"/>
          </a:xfrm>
          <a:prstGeom prst="rect">
            <a:avLst/>
          </a:prstGeom>
          <a:noFill/>
        </p:spPr>
        <p:txBody>
          <a:bodyPr wrap="square" rtlCol="0">
            <a:spAutoFit/>
          </a:bodyPr>
          <a:lstStyle/>
          <a:p>
            <a:pPr algn="ctr"/>
            <a:r>
              <a:rPr lang="es-MX" sz="4000" b="1" dirty="0" smtClean="0">
                <a:solidFill>
                  <a:srgbClr val="D60093"/>
                </a:solidFill>
              </a:rPr>
              <a:t>A</a:t>
            </a:r>
          </a:p>
          <a:p>
            <a:pPr algn="ctr"/>
            <a:r>
              <a:rPr lang="es-MX" sz="5400" b="1" dirty="0" smtClean="0">
                <a:solidFill>
                  <a:srgbClr val="D60093"/>
                </a:solidFill>
              </a:rPr>
              <a:t>35</a:t>
            </a:r>
            <a:endParaRPr lang="es-MX" sz="4000" b="1" dirty="0">
              <a:solidFill>
                <a:srgbClr val="D60093"/>
              </a:solidFill>
            </a:endParaRPr>
          </a:p>
        </p:txBody>
      </p:sp>
      <p:sp>
        <p:nvSpPr>
          <p:cNvPr id="6" name="CuadroTexto 5"/>
          <p:cNvSpPr txBox="1"/>
          <p:nvPr/>
        </p:nvSpPr>
        <p:spPr>
          <a:xfrm>
            <a:off x="10493846" y="3429000"/>
            <a:ext cx="1375622" cy="1538883"/>
          </a:xfrm>
          <a:prstGeom prst="rect">
            <a:avLst/>
          </a:prstGeom>
          <a:noFill/>
        </p:spPr>
        <p:txBody>
          <a:bodyPr wrap="square" rtlCol="0">
            <a:spAutoFit/>
          </a:bodyPr>
          <a:lstStyle/>
          <a:p>
            <a:pPr algn="ctr"/>
            <a:r>
              <a:rPr lang="es-MX" sz="4000" b="1" dirty="0">
                <a:solidFill>
                  <a:srgbClr val="D60093"/>
                </a:solidFill>
              </a:rPr>
              <a:t>R</a:t>
            </a:r>
            <a:endParaRPr lang="es-MX" sz="4000" b="1" dirty="0" smtClean="0">
              <a:solidFill>
                <a:srgbClr val="D60093"/>
              </a:solidFill>
            </a:endParaRPr>
          </a:p>
          <a:p>
            <a:pPr algn="ctr"/>
            <a:r>
              <a:rPr lang="es-MX" sz="5400" b="1" dirty="0">
                <a:solidFill>
                  <a:srgbClr val="D60093"/>
                </a:solidFill>
              </a:rPr>
              <a:t>8</a:t>
            </a:r>
            <a:endParaRPr lang="es-MX" sz="4000" b="1" dirty="0">
              <a:solidFill>
                <a:srgbClr val="D60093"/>
              </a:solidFill>
            </a:endParaRPr>
          </a:p>
        </p:txBody>
      </p:sp>
    </p:spTree>
    <p:extLst>
      <p:ext uri="{BB962C8B-B14F-4D97-AF65-F5344CB8AC3E}">
        <p14:creationId xmlns:p14="http://schemas.microsoft.com/office/powerpoint/2010/main" val="22108138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able"/>
          <p:cNvPicPr>
            <a:picLocks noChangeAspect="1"/>
          </p:cNvPicPr>
          <p:nvPr/>
        </p:nvPicPr>
        <p:blipFill>
          <a:blip r:embed="rId2"/>
          <a:stretch>
            <a:fillRect/>
          </a:stretch>
        </p:blipFill>
        <p:spPr>
          <a:xfrm>
            <a:off x="1611189" y="2362701"/>
            <a:ext cx="9799493" cy="741680"/>
          </a:xfrm>
          <a:prstGeom prst="rect">
            <a:avLst/>
          </a:prstGeom>
        </p:spPr>
      </p:pic>
      <p:sp>
        <p:nvSpPr>
          <p:cNvPr id="3" name="CuadroTexto 2"/>
          <p:cNvSpPr txBox="1"/>
          <p:nvPr/>
        </p:nvSpPr>
        <p:spPr>
          <a:xfrm>
            <a:off x="4031087" y="4355867"/>
            <a:ext cx="1738648" cy="1107996"/>
          </a:xfrm>
          <a:prstGeom prst="rect">
            <a:avLst/>
          </a:prstGeom>
          <a:noFill/>
        </p:spPr>
        <p:txBody>
          <a:bodyPr wrap="square" rtlCol="0">
            <a:spAutoFit/>
          </a:bodyPr>
          <a:lstStyle/>
          <a:p>
            <a:pPr algn="ctr"/>
            <a:r>
              <a:rPr lang="es-MX" sz="6600" dirty="0"/>
              <a:t>4</a:t>
            </a:r>
          </a:p>
        </p:txBody>
      </p:sp>
      <p:sp>
        <p:nvSpPr>
          <p:cNvPr id="4" name="CuadroTexto 3"/>
          <p:cNvSpPr txBox="1"/>
          <p:nvPr/>
        </p:nvSpPr>
        <p:spPr>
          <a:xfrm>
            <a:off x="6542467" y="4355867"/>
            <a:ext cx="1738648" cy="1107996"/>
          </a:xfrm>
          <a:prstGeom prst="rect">
            <a:avLst/>
          </a:prstGeom>
          <a:noFill/>
        </p:spPr>
        <p:txBody>
          <a:bodyPr wrap="square" rtlCol="0">
            <a:spAutoFit/>
          </a:bodyPr>
          <a:lstStyle/>
          <a:p>
            <a:pPr algn="ctr"/>
            <a:r>
              <a:rPr lang="es-MX" sz="6600" dirty="0" smtClean="0"/>
              <a:t>1</a:t>
            </a:r>
            <a:endParaRPr lang="es-MX" sz="6600" dirty="0"/>
          </a:p>
        </p:txBody>
      </p:sp>
      <p:sp>
        <p:nvSpPr>
          <p:cNvPr id="5" name="CuadroTexto 4"/>
          <p:cNvSpPr txBox="1"/>
          <p:nvPr/>
        </p:nvSpPr>
        <p:spPr>
          <a:xfrm>
            <a:off x="3673698" y="3832647"/>
            <a:ext cx="2427667" cy="523220"/>
          </a:xfrm>
          <a:prstGeom prst="rect">
            <a:avLst/>
          </a:prstGeom>
          <a:noFill/>
        </p:spPr>
        <p:txBody>
          <a:bodyPr wrap="square" rtlCol="0">
            <a:spAutoFit/>
          </a:bodyPr>
          <a:lstStyle/>
          <a:p>
            <a:pPr algn="ctr"/>
            <a:r>
              <a:rPr lang="es-MX" sz="2800" b="1" dirty="0" smtClean="0">
                <a:solidFill>
                  <a:srgbClr val="D60093"/>
                </a:solidFill>
              </a:rPr>
              <a:t>ASPIRANTES</a:t>
            </a:r>
            <a:endParaRPr lang="es-MX" sz="2800" b="1" dirty="0">
              <a:solidFill>
                <a:srgbClr val="D60093"/>
              </a:solidFill>
            </a:endParaRPr>
          </a:p>
        </p:txBody>
      </p:sp>
      <p:sp>
        <p:nvSpPr>
          <p:cNvPr id="6" name="CuadroTexto 5"/>
          <p:cNvSpPr txBox="1"/>
          <p:nvPr/>
        </p:nvSpPr>
        <p:spPr>
          <a:xfrm>
            <a:off x="6197957" y="3832647"/>
            <a:ext cx="2427667" cy="523220"/>
          </a:xfrm>
          <a:prstGeom prst="rect">
            <a:avLst/>
          </a:prstGeom>
          <a:noFill/>
        </p:spPr>
        <p:txBody>
          <a:bodyPr wrap="square" rtlCol="0">
            <a:spAutoFit/>
          </a:bodyPr>
          <a:lstStyle/>
          <a:p>
            <a:pPr algn="ctr"/>
            <a:r>
              <a:rPr lang="es-MX" sz="2800" b="1" dirty="0" smtClean="0">
                <a:solidFill>
                  <a:srgbClr val="D60093"/>
                </a:solidFill>
              </a:rPr>
              <a:t>REGISTROS</a:t>
            </a:r>
            <a:endParaRPr lang="es-MX" sz="2800" b="1" dirty="0">
              <a:solidFill>
                <a:srgbClr val="D60093"/>
              </a:solidFill>
            </a:endParaRPr>
          </a:p>
        </p:txBody>
      </p:sp>
      <p:sp>
        <p:nvSpPr>
          <p:cNvPr id="7" name="CuadroTexto 6"/>
          <p:cNvSpPr txBox="1"/>
          <p:nvPr/>
        </p:nvSpPr>
        <p:spPr>
          <a:xfrm>
            <a:off x="807317" y="546819"/>
            <a:ext cx="9924836" cy="707886"/>
          </a:xfrm>
          <a:prstGeom prst="rect">
            <a:avLst/>
          </a:prstGeom>
          <a:noFill/>
        </p:spPr>
        <p:txBody>
          <a:bodyPr wrap="square" rtlCol="0">
            <a:spAutoFit/>
          </a:bodyPr>
          <a:lstStyle/>
          <a:p>
            <a:pPr algn="ctr"/>
            <a:r>
              <a:rPr lang="es-MX" sz="4000" b="1" dirty="0" smtClean="0">
                <a:solidFill>
                  <a:srgbClr val="D60093"/>
                </a:solidFill>
              </a:rPr>
              <a:t>GUBERNATURA</a:t>
            </a:r>
            <a:endParaRPr lang="es-MX" sz="4000" b="1" dirty="0">
              <a:solidFill>
                <a:srgbClr val="D60093"/>
              </a:solidFill>
            </a:endParaRPr>
          </a:p>
        </p:txBody>
      </p:sp>
    </p:spTree>
    <p:extLst>
      <p:ext uri="{BB962C8B-B14F-4D97-AF65-F5344CB8AC3E}">
        <p14:creationId xmlns:p14="http://schemas.microsoft.com/office/powerpoint/2010/main" val="38292940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286000" y="2296886"/>
            <a:ext cx="7772400" cy="1862048"/>
          </a:xfrm>
          <a:prstGeom prst="rect">
            <a:avLst/>
          </a:prstGeom>
          <a:noFill/>
        </p:spPr>
        <p:txBody>
          <a:bodyPr wrap="square" rtlCol="0">
            <a:spAutoFit/>
          </a:bodyPr>
          <a:lstStyle/>
          <a:p>
            <a:pPr algn="ctr"/>
            <a:r>
              <a:rPr lang="es-ES" sz="11500" dirty="0" smtClean="0">
                <a:solidFill>
                  <a:srgbClr val="A417E3"/>
                </a:solidFill>
                <a:latin typeface="Aharoni" panose="02010803020104030203" pitchFamily="2" charset="-79"/>
                <a:cs typeface="Aharoni" panose="02010803020104030203" pitchFamily="2" charset="-79"/>
              </a:rPr>
              <a:t>¡GRACIAS!</a:t>
            </a:r>
            <a:endParaRPr lang="es-ES" sz="11500" dirty="0">
              <a:solidFill>
                <a:srgbClr val="A417E3"/>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62931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5367088" y="747426"/>
            <a:ext cx="6458468" cy="1119884"/>
          </a:xfrm>
          <a:prstGeom prst="roundRect">
            <a:avLst/>
          </a:prstGeom>
          <a:solidFill>
            <a:srgbClr val="B8F7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Candidaturas ciudadanas</a:t>
            </a:r>
          </a:p>
          <a:p>
            <a:pPr algn="ctr"/>
            <a:r>
              <a:rPr lang="es-MX" sz="2400" dirty="0" smtClean="0">
                <a:solidFill>
                  <a:schemeClr val="tx1"/>
                </a:solidFill>
              </a:rPr>
              <a:t>(Primeros años de la independencia de México, hasta la promulgación de la Ley Electoral 1911)</a:t>
            </a:r>
            <a:endParaRPr lang="es-MX" sz="2400" dirty="0">
              <a:solidFill>
                <a:schemeClr val="tx1"/>
              </a:solidFill>
            </a:endParaRPr>
          </a:p>
        </p:txBody>
      </p:sp>
      <p:sp>
        <p:nvSpPr>
          <p:cNvPr id="9" name="Pentágono 8"/>
          <p:cNvSpPr/>
          <p:nvPr/>
        </p:nvSpPr>
        <p:spPr>
          <a:xfrm>
            <a:off x="127631" y="2627290"/>
            <a:ext cx="5139827" cy="1653764"/>
          </a:xfrm>
          <a:prstGeom prst="homePlat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CuadroTexto 9"/>
          <p:cNvSpPr txBox="1"/>
          <p:nvPr/>
        </p:nvSpPr>
        <p:spPr>
          <a:xfrm>
            <a:off x="258883" y="2792774"/>
            <a:ext cx="4480542" cy="1384995"/>
          </a:xfrm>
          <a:prstGeom prst="rect">
            <a:avLst/>
          </a:prstGeom>
          <a:noFill/>
        </p:spPr>
        <p:txBody>
          <a:bodyPr wrap="square" rtlCol="0">
            <a:spAutoFit/>
          </a:bodyPr>
          <a:lstStyle/>
          <a:p>
            <a:pPr algn="just"/>
            <a:r>
              <a:rPr lang="es-MX" sz="2800" b="1" dirty="0" smtClean="0">
                <a:solidFill>
                  <a:schemeClr val="bg1"/>
                </a:solidFill>
              </a:rPr>
              <a:t>La evolución histórica de las candidaturas, será abordada a partir de cuatro etapas:</a:t>
            </a:r>
            <a:endParaRPr lang="es-MX" sz="2800" b="1" dirty="0">
              <a:solidFill>
                <a:schemeClr val="bg1"/>
              </a:solidFill>
            </a:endParaRPr>
          </a:p>
        </p:txBody>
      </p:sp>
      <p:sp>
        <p:nvSpPr>
          <p:cNvPr id="11" name="Rectángulo redondeado 10"/>
          <p:cNvSpPr/>
          <p:nvPr/>
        </p:nvSpPr>
        <p:spPr>
          <a:xfrm>
            <a:off x="5367088" y="2103871"/>
            <a:ext cx="6458467" cy="1119884"/>
          </a:xfrm>
          <a:prstGeom prst="roundRect">
            <a:avLst/>
          </a:prstGeom>
          <a:solidFill>
            <a:srgbClr val="FF9B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Reconocimiento institucional de las candidaturas independientes</a:t>
            </a:r>
          </a:p>
          <a:p>
            <a:pPr algn="ctr"/>
            <a:r>
              <a:rPr lang="es-MX" sz="2400" dirty="0" smtClean="0">
                <a:solidFill>
                  <a:schemeClr val="tx1"/>
                </a:solidFill>
              </a:rPr>
              <a:t>(Desde 1911 hasta 1946)</a:t>
            </a:r>
          </a:p>
        </p:txBody>
      </p:sp>
      <p:sp>
        <p:nvSpPr>
          <p:cNvPr id="12" name="Rectángulo redondeado 11"/>
          <p:cNvSpPr/>
          <p:nvPr/>
        </p:nvSpPr>
        <p:spPr>
          <a:xfrm>
            <a:off x="5367088" y="3485272"/>
            <a:ext cx="6458467" cy="1119884"/>
          </a:xfrm>
          <a:prstGeom prst="roundRect">
            <a:avLst/>
          </a:prstGeom>
          <a:solidFill>
            <a:srgbClr val="67E8F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Rechazo a las candidaturas independientes</a:t>
            </a:r>
          </a:p>
          <a:p>
            <a:pPr algn="ctr"/>
            <a:r>
              <a:rPr lang="es-MX" sz="2400" dirty="0" smtClean="0">
                <a:solidFill>
                  <a:schemeClr val="tx1"/>
                </a:solidFill>
              </a:rPr>
              <a:t>(Desde 1946 hasta 2011)</a:t>
            </a:r>
          </a:p>
        </p:txBody>
      </p:sp>
      <p:sp>
        <p:nvSpPr>
          <p:cNvPr id="13" name="Rectángulo redondeado 12"/>
          <p:cNvSpPr/>
          <p:nvPr/>
        </p:nvSpPr>
        <p:spPr>
          <a:xfrm>
            <a:off x="5367088" y="4866673"/>
            <a:ext cx="6458467" cy="111988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Reconocimiento constitucional y legal de las candidaturas independientes</a:t>
            </a:r>
          </a:p>
          <a:p>
            <a:pPr algn="ctr"/>
            <a:r>
              <a:rPr lang="es-MX" sz="2400" dirty="0" smtClean="0">
                <a:solidFill>
                  <a:schemeClr val="tx1"/>
                </a:solidFill>
              </a:rPr>
              <a:t>(A partir de la reforma de 2012)</a:t>
            </a:r>
          </a:p>
        </p:txBody>
      </p:sp>
    </p:spTree>
    <p:extLst>
      <p:ext uri="{BB962C8B-B14F-4D97-AF65-F5344CB8AC3E}">
        <p14:creationId xmlns:p14="http://schemas.microsoft.com/office/powerpoint/2010/main" val="2669568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15092" y="40872"/>
            <a:ext cx="9791272" cy="707886"/>
          </a:xfrm>
          <a:prstGeom prst="rect">
            <a:avLst/>
          </a:prstGeom>
          <a:noFill/>
        </p:spPr>
        <p:txBody>
          <a:bodyPr wrap="square" rtlCol="0">
            <a:spAutoFit/>
          </a:bodyPr>
          <a:lstStyle/>
          <a:p>
            <a:pPr algn="ctr"/>
            <a:r>
              <a:rPr lang="es-MX" sz="4000" b="1" dirty="0" smtClean="0">
                <a:solidFill>
                  <a:srgbClr val="CC0099"/>
                </a:solidFill>
              </a:rPr>
              <a:t>CANDIDATURAS CIUDADANAS</a:t>
            </a:r>
            <a:endParaRPr lang="es-MX" sz="4000" b="1" dirty="0">
              <a:solidFill>
                <a:srgbClr val="CC0099"/>
              </a:solidFill>
            </a:endParaRPr>
          </a:p>
        </p:txBody>
      </p:sp>
      <p:sp>
        <p:nvSpPr>
          <p:cNvPr id="5" name="CuadroTexto 4"/>
          <p:cNvSpPr txBox="1"/>
          <p:nvPr/>
        </p:nvSpPr>
        <p:spPr>
          <a:xfrm>
            <a:off x="296574" y="954301"/>
            <a:ext cx="11517331" cy="2246769"/>
          </a:xfrm>
          <a:prstGeom prst="rect">
            <a:avLst/>
          </a:prstGeom>
          <a:noFill/>
        </p:spPr>
        <p:txBody>
          <a:bodyPr wrap="square" rtlCol="0">
            <a:spAutoFit/>
          </a:bodyPr>
          <a:lstStyle/>
          <a:p>
            <a:pPr algn="just"/>
            <a:r>
              <a:rPr lang="es-MX" sz="2800" dirty="0" smtClean="0"/>
              <a:t>De 1810 a 1911 las candidaturas independientes no estuvieron reglamentadas; sin embargo, existieron </a:t>
            </a:r>
            <a:r>
              <a:rPr lang="es-MX" sz="2800" i="1" dirty="0" smtClean="0"/>
              <a:t>de facto </a:t>
            </a:r>
            <a:r>
              <a:rPr lang="es-MX" sz="2800" dirty="0" smtClean="0"/>
              <a:t>pues no existían el reconocimiento de los partidos políticos y por lo tanto, tampoco el monopolio en el registro de las candidaturas, así que los candidatos eran postulados por pequeños grupos políticos o de manera independiente.</a:t>
            </a:r>
            <a:endParaRPr lang="es-MX" sz="2800" dirty="0"/>
          </a:p>
        </p:txBody>
      </p:sp>
      <p:sp>
        <p:nvSpPr>
          <p:cNvPr id="8" name="Pergamino horizontal 7"/>
          <p:cNvSpPr/>
          <p:nvPr/>
        </p:nvSpPr>
        <p:spPr>
          <a:xfrm>
            <a:off x="5652655" y="2840183"/>
            <a:ext cx="6161250" cy="3865418"/>
          </a:xfrm>
          <a:prstGeom prst="horizontalScroll">
            <a:avLst/>
          </a:prstGeom>
          <a:solidFill>
            <a:srgbClr val="67E8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b="1" dirty="0" smtClean="0">
                <a:solidFill>
                  <a:schemeClr val="tx1"/>
                </a:solidFill>
              </a:rPr>
              <a:t>Desde la Constitución de Cádiz de 1812 hasta la Constitución de 1857, el principal requisito para obtener un puesto de elección popular, era ser originario o, en su caso, vecino del distrito por el que se pretendiera contender.</a:t>
            </a:r>
            <a:endParaRPr lang="es-MX" sz="2400" b="1" dirty="0">
              <a:solidFill>
                <a:schemeClr val="tx1"/>
              </a:solidFill>
            </a:endParaRPr>
          </a:p>
        </p:txBody>
      </p:sp>
      <p:pic>
        <p:nvPicPr>
          <p:cNvPr id="2" name="Imagen 1"/>
          <p:cNvPicPr>
            <a:picLocks noChangeAspect="1"/>
          </p:cNvPicPr>
          <p:nvPr/>
        </p:nvPicPr>
        <p:blipFill>
          <a:blip r:embed="rId2"/>
          <a:stretch>
            <a:fillRect/>
          </a:stretch>
        </p:blipFill>
        <p:spPr>
          <a:xfrm>
            <a:off x="955964" y="3296769"/>
            <a:ext cx="4114800" cy="3560722"/>
          </a:xfrm>
          <a:prstGeom prst="rect">
            <a:avLst/>
          </a:prstGeom>
        </p:spPr>
      </p:pic>
      <p:sp>
        <p:nvSpPr>
          <p:cNvPr id="9" name="Rectángulo 8"/>
          <p:cNvSpPr/>
          <p:nvPr/>
        </p:nvSpPr>
        <p:spPr>
          <a:xfrm rot="21114042">
            <a:off x="1299912" y="3915992"/>
            <a:ext cx="3179106" cy="2369880"/>
          </a:xfrm>
          <a:prstGeom prst="rect">
            <a:avLst/>
          </a:prstGeom>
        </p:spPr>
        <p:txBody>
          <a:bodyPr wrap="square">
            <a:spAutoFit/>
          </a:bodyPr>
          <a:lstStyle/>
          <a:p>
            <a:pPr algn="just"/>
            <a:r>
              <a:rPr lang="es-MX" sz="2000" b="1" dirty="0" smtClean="0"/>
              <a:t>Durante ese periodo los protagonistas fueron los individuos y no los partidos políticos, hasta 1911 cuando se reconoce legalmente la existencia de los partidos políticos</a:t>
            </a:r>
            <a:r>
              <a:rPr lang="es-MX" sz="2400" b="1" dirty="0" smtClean="0"/>
              <a:t>.</a:t>
            </a:r>
            <a:endParaRPr lang="es-MX" sz="2400" b="1" dirty="0"/>
          </a:p>
        </p:txBody>
      </p:sp>
    </p:spTree>
    <p:extLst>
      <p:ext uri="{BB962C8B-B14F-4D97-AF65-F5344CB8AC3E}">
        <p14:creationId xmlns:p14="http://schemas.microsoft.com/office/powerpoint/2010/main" val="35388471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4699" y="277402"/>
            <a:ext cx="11632227" cy="1200329"/>
          </a:xfrm>
          <a:prstGeom prst="rect">
            <a:avLst/>
          </a:prstGeom>
          <a:noFill/>
        </p:spPr>
        <p:txBody>
          <a:bodyPr wrap="square" rtlCol="0">
            <a:spAutoFit/>
          </a:bodyPr>
          <a:lstStyle/>
          <a:p>
            <a:pPr algn="ctr"/>
            <a:r>
              <a:rPr lang="es-MX" sz="3600" b="1" dirty="0" smtClean="0">
                <a:solidFill>
                  <a:srgbClr val="D60093"/>
                </a:solidFill>
              </a:rPr>
              <a:t>RECONOCIMIENTO INSTITUCIONAL DE LAS CANDIDATURAS INDEPENDIENTES (1911 a 1946)</a:t>
            </a:r>
            <a:endParaRPr lang="es-MX" sz="3600" b="1" dirty="0">
              <a:solidFill>
                <a:srgbClr val="D60093"/>
              </a:solidFill>
            </a:endParaRPr>
          </a:p>
        </p:txBody>
      </p:sp>
      <p:sp>
        <p:nvSpPr>
          <p:cNvPr id="4" name="CuadroTexto 3"/>
          <p:cNvSpPr txBox="1"/>
          <p:nvPr/>
        </p:nvSpPr>
        <p:spPr>
          <a:xfrm>
            <a:off x="334851" y="1613043"/>
            <a:ext cx="11542075" cy="1384995"/>
          </a:xfrm>
          <a:prstGeom prst="rect">
            <a:avLst/>
          </a:prstGeom>
          <a:noFill/>
        </p:spPr>
        <p:txBody>
          <a:bodyPr wrap="square" rtlCol="0">
            <a:spAutoFit/>
          </a:bodyPr>
          <a:lstStyle/>
          <a:p>
            <a:pPr algn="just"/>
            <a:r>
              <a:rPr lang="es-MX" sz="2800" dirty="0" smtClean="0"/>
              <a:t>En la Ley Electoral de 1911 se reconoció por primera vez las candidaturas independientes y su derecho a participar en las elecciones en condiciones de igualdad frente a los partidos políticos. </a:t>
            </a:r>
            <a:endParaRPr lang="es-MX" sz="2800" dirty="0"/>
          </a:p>
        </p:txBody>
      </p:sp>
      <p:sp>
        <p:nvSpPr>
          <p:cNvPr id="8" name="Esquina doblada 7"/>
          <p:cNvSpPr/>
          <p:nvPr/>
        </p:nvSpPr>
        <p:spPr>
          <a:xfrm>
            <a:off x="801384" y="3194906"/>
            <a:ext cx="5208998" cy="3462748"/>
          </a:xfrm>
          <a:prstGeom prst="foldedCorner">
            <a:avLst/>
          </a:prstGeom>
          <a:solidFill>
            <a:srgbClr val="FF9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Rectángulo 8"/>
          <p:cNvSpPr/>
          <p:nvPr/>
        </p:nvSpPr>
        <p:spPr>
          <a:xfrm>
            <a:off x="1011860" y="3502682"/>
            <a:ext cx="4788046" cy="2862322"/>
          </a:xfrm>
          <a:prstGeom prst="rect">
            <a:avLst/>
          </a:prstGeom>
        </p:spPr>
        <p:txBody>
          <a:bodyPr wrap="square">
            <a:spAutoFit/>
          </a:bodyPr>
          <a:lstStyle/>
          <a:p>
            <a:pPr algn="just"/>
            <a:r>
              <a:rPr lang="es-MX" sz="2000" b="1" dirty="0" smtClean="0"/>
              <a:t>En la Ley Electoral de 1916 y 1917, quedó establecido el derecho de los candidatos independientes a nombrar representantes, impugnar imprecisiones en el padrón electoral, la instalación de casillas y violaciones cometidas durante la elección. Así como el derecho a registrar representantes ante las mesas directivas de casilla.</a:t>
            </a:r>
            <a:endParaRPr lang="es-MX" sz="2000" b="1" dirty="0"/>
          </a:p>
        </p:txBody>
      </p:sp>
      <p:sp>
        <p:nvSpPr>
          <p:cNvPr id="10" name="Esquina doblada 9"/>
          <p:cNvSpPr/>
          <p:nvPr/>
        </p:nvSpPr>
        <p:spPr>
          <a:xfrm>
            <a:off x="6318607" y="3194905"/>
            <a:ext cx="5453864" cy="3462749"/>
          </a:xfrm>
          <a:prstGeom prst="foldedCorner">
            <a:avLst/>
          </a:prstGeom>
          <a:solidFill>
            <a:srgbClr val="B8F7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11" name="CuadroTexto 10"/>
          <p:cNvSpPr txBox="1"/>
          <p:nvPr/>
        </p:nvSpPr>
        <p:spPr>
          <a:xfrm>
            <a:off x="6435903" y="3341229"/>
            <a:ext cx="5219272" cy="3170099"/>
          </a:xfrm>
          <a:prstGeom prst="rect">
            <a:avLst/>
          </a:prstGeom>
          <a:noFill/>
        </p:spPr>
        <p:txBody>
          <a:bodyPr wrap="square" rtlCol="0">
            <a:spAutoFit/>
          </a:bodyPr>
          <a:lstStyle/>
          <a:p>
            <a:pPr algn="just"/>
            <a:r>
              <a:rPr lang="es-MX" sz="2000" b="1" dirty="0" smtClean="0"/>
              <a:t>En la Ley Electoral de 1918 se establecieron los requisitos para impulsar las candidaturas independientes, por ejemplo, para postularse al cargo de diputado, se requería el apoyo de cincuenta ciudadanos pertenecientes al distrito y para Senador o Presidente de la República, podía ser de cualquier distrito. También se les pedía un programa político y difundirlo entre la ciudadanía.</a:t>
            </a:r>
          </a:p>
          <a:p>
            <a:r>
              <a:rPr lang="es-MX" sz="2000" b="1" dirty="0" smtClean="0"/>
              <a:t>Disposiciones que se mantuvieron hasta 1946.</a:t>
            </a:r>
            <a:endParaRPr lang="es-MX" sz="2000" b="1" dirty="0"/>
          </a:p>
        </p:txBody>
      </p:sp>
    </p:spTree>
    <p:extLst>
      <p:ext uri="{BB962C8B-B14F-4D97-AF65-F5344CB8AC3E}">
        <p14:creationId xmlns:p14="http://schemas.microsoft.com/office/powerpoint/2010/main" val="1011204535"/>
      </p:ext>
    </p:extLst>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2813</TotalTime>
  <Words>4609</Words>
  <Application>Microsoft Office PowerPoint</Application>
  <PresentationFormat>Panorámica</PresentationFormat>
  <Paragraphs>366</Paragraphs>
  <Slides>68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68</vt:i4>
      </vt:variant>
    </vt:vector>
  </HeadingPairs>
  <TitlesOfParts>
    <vt:vector size="75" baseType="lpstr">
      <vt:lpstr>Aharoni</vt:lpstr>
      <vt:lpstr>Arial</vt:lpstr>
      <vt:lpstr>Arial Black</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 DANIEL</dc:creator>
  <cp:lastModifiedBy>Yac</cp:lastModifiedBy>
  <cp:revision>257</cp:revision>
  <dcterms:created xsi:type="dcterms:W3CDTF">2017-08-21T20:26:22Z</dcterms:created>
  <dcterms:modified xsi:type="dcterms:W3CDTF">2018-04-26T17:01:35Z</dcterms:modified>
</cp:coreProperties>
</file>